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306" r:id="rId5"/>
    <p:sldId id="259" r:id="rId6"/>
    <p:sldId id="260" r:id="rId7"/>
    <p:sldId id="261" r:id="rId8"/>
    <p:sldId id="262" r:id="rId9"/>
    <p:sldId id="264" r:id="rId10"/>
    <p:sldId id="263" r:id="rId11"/>
    <p:sldId id="265" r:id="rId12"/>
    <p:sldId id="269" r:id="rId13"/>
    <p:sldId id="270" r:id="rId14"/>
    <p:sldId id="271" r:id="rId15"/>
    <p:sldId id="268" r:id="rId16"/>
    <p:sldId id="267" r:id="rId17"/>
    <p:sldId id="266" r:id="rId18"/>
    <p:sldId id="273" r:id="rId19"/>
    <p:sldId id="274" r:id="rId20"/>
    <p:sldId id="272" r:id="rId21"/>
    <p:sldId id="275" r:id="rId22"/>
    <p:sldId id="278" r:id="rId23"/>
    <p:sldId id="276" r:id="rId24"/>
    <p:sldId id="277" r:id="rId25"/>
    <p:sldId id="279" r:id="rId26"/>
    <p:sldId id="281" r:id="rId27"/>
    <p:sldId id="280" r:id="rId28"/>
    <p:sldId id="282" r:id="rId29"/>
    <p:sldId id="283" r:id="rId30"/>
    <p:sldId id="284" r:id="rId31"/>
    <p:sldId id="285" r:id="rId32"/>
    <p:sldId id="287" r:id="rId33"/>
    <p:sldId id="288" r:id="rId34"/>
    <p:sldId id="290" r:id="rId35"/>
    <p:sldId id="291" r:id="rId36"/>
    <p:sldId id="292" r:id="rId37"/>
    <p:sldId id="293" r:id="rId38"/>
    <p:sldId id="294" r:id="rId39"/>
    <p:sldId id="297" r:id="rId40"/>
    <p:sldId id="295" r:id="rId41"/>
    <p:sldId id="298" r:id="rId42"/>
    <p:sldId id="296" r:id="rId43"/>
    <p:sldId id="299" r:id="rId44"/>
    <p:sldId id="300" r:id="rId45"/>
    <p:sldId id="301" r:id="rId46"/>
    <p:sldId id="302" r:id="rId47"/>
    <p:sldId id="303" r:id="rId48"/>
    <p:sldId id="304" r:id="rId49"/>
    <p:sldId id="305" r:id="rId50"/>
    <p:sldId id="308"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566BC-E26B-4389-A092-8085DE9B4063}" type="doc">
      <dgm:prSet loTypeId="urn:microsoft.com/office/officeart/2005/8/layout/hList3" loCatId="list" qsTypeId="urn:microsoft.com/office/officeart/2005/8/quickstyle/3d2#1" qsCatId="3D" csTypeId="urn:microsoft.com/office/officeart/2005/8/colors/accent3_1" csCatId="accent3" phldr="1"/>
      <dgm:spPr/>
      <dgm:t>
        <a:bodyPr/>
        <a:lstStyle/>
        <a:p>
          <a:endParaRPr lang="en-IN"/>
        </a:p>
      </dgm:t>
    </dgm:pt>
    <dgm:pt modelId="{0681BAFD-90D6-4763-83AB-1B1F4E7268F2}">
      <dgm:prSet phldrT="[Text]" custT="1"/>
      <dgm:spPr/>
      <dgm:t>
        <a:bodyPr/>
        <a:lstStyle/>
        <a:p>
          <a:r>
            <a:rPr lang="en-IN" sz="3200" b="1" dirty="0" smtClean="0"/>
            <a:t>A. Patient Preparation</a:t>
          </a:r>
        </a:p>
      </dgm:t>
    </dgm:pt>
    <dgm:pt modelId="{6CD0FFE5-274F-4AA4-B3B4-65C7173452DC}" type="parTrans" cxnId="{0122A219-FB56-4ACD-8813-F1D42CDC30CA}">
      <dgm:prSet/>
      <dgm:spPr/>
      <dgm:t>
        <a:bodyPr/>
        <a:lstStyle/>
        <a:p>
          <a:endParaRPr lang="en-IN"/>
        </a:p>
      </dgm:t>
    </dgm:pt>
    <dgm:pt modelId="{321E8AFD-73A3-4E39-B69B-BE615B1B209D}" type="sibTrans" cxnId="{0122A219-FB56-4ACD-8813-F1D42CDC30CA}">
      <dgm:prSet/>
      <dgm:spPr/>
      <dgm:t>
        <a:bodyPr/>
        <a:lstStyle/>
        <a:p>
          <a:endParaRPr lang="en-IN"/>
        </a:p>
      </dgm:t>
    </dgm:pt>
    <dgm:pt modelId="{7627B04F-BE2E-461D-AFEB-ED1A6AD8596B}">
      <dgm:prSet phldrT="[Text]" custT="1"/>
      <dgm:spPr/>
      <dgm:t>
        <a:bodyPr/>
        <a:lstStyle/>
        <a:p>
          <a:r>
            <a:rPr lang="en-IN" sz="2800" b="1" dirty="0" err="1" smtClean="0"/>
            <a:t>Reevaluation</a:t>
          </a:r>
          <a:r>
            <a:rPr lang="en-IN" sz="2800" b="1" dirty="0" smtClean="0"/>
            <a:t> after Phase I Therapy</a:t>
          </a:r>
          <a:endParaRPr lang="en-IN" sz="2800" b="1" dirty="0"/>
        </a:p>
      </dgm:t>
    </dgm:pt>
    <dgm:pt modelId="{3187EDE7-30C0-4F4C-A093-A4A078AF56BB}" type="parTrans" cxnId="{7E14DE3A-8030-4DA6-A23E-245B70BA197B}">
      <dgm:prSet/>
      <dgm:spPr/>
      <dgm:t>
        <a:bodyPr/>
        <a:lstStyle/>
        <a:p>
          <a:endParaRPr lang="en-IN"/>
        </a:p>
      </dgm:t>
    </dgm:pt>
    <dgm:pt modelId="{4A591D4C-EA88-4382-8FFA-81992872953D}" type="sibTrans" cxnId="{7E14DE3A-8030-4DA6-A23E-245B70BA197B}">
      <dgm:prSet/>
      <dgm:spPr/>
      <dgm:t>
        <a:bodyPr/>
        <a:lstStyle/>
        <a:p>
          <a:endParaRPr lang="en-IN"/>
        </a:p>
      </dgm:t>
    </dgm:pt>
    <dgm:pt modelId="{933AD5CF-F0EB-4542-9026-B6E36205AB11}">
      <dgm:prSet phldrT="[Text]" custT="1"/>
      <dgm:spPr/>
      <dgm:t>
        <a:bodyPr/>
        <a:lstStyle/>
        <a:p>
          <a:r>
            <a:rPr lang="en-IN" sz="2800" b="1" dirty="0" smtClean="0"/>
            <a:t>Premedication</a:t>
          </a:r>
          <a:endParaRPr lang="en-IN" sz="2800" b="1" dirty="0"/>
        </a:p>
      </dgm:t>
    </dgm:pt>
    <dgm:pt modelId="{D139FAA1-2E11-4B90-9AAB-6922C0B0614D}" type="parTrans" cxnId="{B0CC8911-07AB-4EA5-BDBA-63B73411F599}">
      <dgm:prSet/>
      <dgm:spPr/>
      <dgm:t>
        <a:bodyPr/>
        <a:lstStyle/>
        <a:p>
          <a:endParaRPr lang="en-IN"/>
        </a:p>
      </dgm:t>
    </dgm:pt>
    <dgm:pt modelId="{C2D56E7D-5973-4012-AECF-D207EB3258A7}" type="sibTrans" cxnId="{B0CC8911-07AB-4EA5-BDBA-63B73411F599}">
      <dgm:prSet/>
      <dgm:spPr/>
      <dgm:t>
        <a:bodyPr/>
        <a:lstStyle/>
        <a:p>
          <a:endParaRPr lang="en-IN"/>
        </a:p>
      </dgm:t>
    </dgm:pt>
    <dgm:pt modelId="{596A5DBE-B580-4C62-87A7-E6B797DE88F5}">
      <dgm:prSet phldrT="[Text]" custT="1"/>
      <dgm:spPr/>
      <dgm:t>
        <a:bodyPr/>
        <a:lstStyle/>
        <a:p>
          <a:r>
            <a:rPr lang="en-IN" sz="2800" b="1" dirty="0" smtClean="0"/>
            <a:t>Smoking </a:t>
          </a:r>
          <a:endParaRPr lang="en-IN" sz="2800" b="1" dirty="0"/>
        </a:p>
      </dgm:t>
    </dgm:pt>
    <dgm:pt modelId="{523A75AF-1C1C-44E9-9D63-FD3B6E5F7269}" type="parTrans" cxnId="{6A570940-DAEB-4593-8D00-1AE075329FDE}">
      <dgm:prSet/>
      <dgm:spPr/>
      <dgm:t>
        <a:bodyPr/>
        <a:lstStyle/>
        <a:p>
          <a:endParaRPr lang="en-IN"/>
        </a:p>
      </dgm:t>
    </dgm:pt>
    <dgm:pt modelId="{1265D8CF-8C08-46FA-8A18-451CECC9BA5D}" type="sibTrans" cxnId="{6A570940-DAEB-4593-8D00-1AE075329FDE}">
      <dgm:prSet/>
      <dgm:spPr/>
      <dgm:t>
        <a:bodyPr/>
        <a:lstStyle/>
        <a:p>
          <a:endParaRPr lang="en-IN"/>
        </a:p>
      </dgm:t>
    </dgm:pt>
    <dgm:pt modelId="{C164EE23-FA13-4299-9005-25B9F9A3C7F2}" type="pres">
      <dgm:prSet presAssocID="{2DE566BC-E26B-4389-A092-8085DE9B4063}" presName="composite" presStyleCnt="0">
        <dgm:presLayoutVars>
          <dgm:chMax val="1"/>
          <dgm:dir/>
          <dgm:resizeHandles val="exact"/>
        </dgm:presLayoutVars>
      </dgm:prSet>
      <dgm:spPr/>
      <dgm:t>
        <a:bodyPr/>
        <a:lstStyle/>
        <a:p>
          <a:endParaRPr lang="en-IN"/>
        </a:p>
      </dgm:t>
    </dgm:pt>
    <dgm:pt modelId="{E90FC83E-0CFA-4639-B4F4-0F693C1AE7DE}" type="pres">
      <dgm:prSet presAssocID="{0681BAFD-90D6-4763-83AB-1B1F4E7268F2}" presName="roof" presStyleLbl="dkBgShp" presStyleIdx="0" presStyleCnt="2"/>
      <dgm:spPr/>
      <dgm:t>
        <a:bodyPr/>
        <a:lstStyle/>
        <a:p>
          <a:endParaRPr lang="en-IN"/>
        </a:p>
      </dgm:t>
    </dgm:pt>
    <dgm:pt modelId="{FEC14EBB-E2A6-40F6-8001-24082BA136B7}" type="pres">
      <dgm:prSet presAssocID="{0681BAFD-90D6-4763-83AB-1B1F4E7268F2}" presName="pillars" presStyleCnt="0"/>
      <dgm:spPr/>
    </dgm:pt>
    <dgm:pt modelId="{21533B4E-803C-41C6-BEFD-C2B14F48FAA5}" type="pres">
      <dgm:prSet presAssocID="{0681BAFD-90D6-4763-83AB-1B1F4E7268F2}" presName="pillar1" presStyleLbl="node1" presStyleIdx="0" presStyleCnt="3">
        <dgm:presLayoutVars>
          <dgm:bulletEnabled val="1"/>
        </dgm:presLayoutVars>
      </dgm:prSet>
      <dgm:spPr/>
      <dgm:t>
        <a:bodyPr/>
        <a:lstStyle/>
        <a:p>
          <a:endParaRPr lang="en-IN"/>
        </a:p>
      </dgm:t>
    </dgm:pt>
    <dgm:pt modelId="{F627F990-DC23-4AC0-9620-CD9E6F44C36A}" type="pres">
      <dgm:prSet presAssocID="{933AD5CF-F0EB-4542-9026-B6E36205AB11}" presName="pillarX" presStyleLbl="node1" presStyleIdx="1" presStyleCnt="3">
        <dgm:presLayoutVars>
          <dgm:bulletEnabled val="1"/>
        </dgm:presLayoutVars>
      </dgm:prSet>
      <dgm:spPr/>
      <dgm:t>
        <a:bodyPr/>
        <a:lstStyle/>
        <a:p>
          <a:endParaRPr lang="en-IN"/>
        </a:p>
      </dgm:t>
    </dgm:pt>
    <dgm:pt modelId="{A272FEA3-ACBE-4447-87D7-84C4E1803B22}" type="pres">
      <dgm:prSet presAssocID="{596A5DBE-B580-4C62-87A7-E6B797DE88F5}" presName="pillarX" presStyleLbl="node1" presStyleIdx="2" presStyleCnt="3">
        <dgm:presLayoutVars>
          <dgm:bulletEnabled val="1"/>
        </dgm:presLayoutVars>
      </dgm:prSet>
      <dgm:spPr/>
      <dgm:t>
        <a:bodyPr/>
        <a:lstStyle/>
        <a:p>
          <a:endParaRPr lang="en-IN"/>
        </a:p>
      </dgm:t>
    </dgm:pt>
    <dgm:pt modelId="{8A2437A7-9AF9-4EC2-9147-AE14A22BD8D7}" type="pres">
      <dgm:prSet presAssocID="{0681BAFD-90D6-4763-83AB-1B1F4E7268F2}" presName="base" presStyleLbl="dkBgShp" presStyleIdx="1" presStyleCnt="2"/>
      <dgm:spPr/>
    </dgm:pt>
  </dgm:ptLst>
  <dgm:cxnLst>
    <dgm:cxn modelId="{7640153E-54B5-4B75-8B62-A5AB37DF204E}" type="presOf" srcId="{2DE566BC-E26B-4389-A092-8085DE9B4063}" destId="{C164EE23-FA13-4299-9005-25B9F9A3C7F2}" srcOrd="0" destOrd="0" presId="urn:microsoft.com/office/officeart/2005/8/layout/hList3"/>
    <dgm:cxn modelId="{140B6B09-2C2C-4871-B5B1-6045BF37B99F}" type="presOf" srcId="{0681BAFD-90D6-4763-83AB-1B1F4E7268F2}" destId="{E90FC83E-0CFA-4639-B4F4-0F693C1AE7DE}" srcOrd="0" destOrd="0" presId="urn:microsoft.com/office/officeart/2005/8/layout/hList3"/>
    <dgm:cxn modelId="{185E68D9-4CDF-402F-BBD3-0E69D07841E0}" type="presOf" srcId="{596A5DBE-B580-4C62-87A7-E6B797DE88F5}" destId="{A272FEA3-ACBE-4447-87D7-84C4E1803B22}" srcOrd="0" destOrd="0" presId="urn:microsoft.com/office/officeart/2005/8/layout/hList3"/>
    <dgm:cxn modelId="{B0CC8911-07AB-4EA5-BDBA-63B73411F599}" srcId="{0681BAFD-90D6-4763-83AB-1B1F4E7268F2}" destId="{933AD5CF-F0EB-4542-9026-B6E36205AB11}" srcOrd="1" destOrd="0" parTransId="{D139FAA1-2E11-4B90-9AAB-6922C0B0614D}" sibTransId="{C2D56E7D-5973-4012-AECF-D207EB3258A7}"/>
    <dgm:cxn modelId="{17C72565-D88A-482D-895F-13D77C24966F}" type="presOf" srcId="{7627B04F-BE2E-461D-AFEB-ED1A6AD8596B}" destId="{21533B4E-803C-41C6-BEFD-C2B14F48FAA5}" srcOrd="0" destOrd="0" presId="urn:microsoft.com/office/officeart/2005/8/layout/hList3"/>
    <dgm:cxn modelId="{6A570940-DAEB-4593-8D00-1AE075329FDE}" srcId="{0681BAFD-90D6-4763-83AB-1B1F4E7268F2}" destId="{596A5DBE-B580-4C62-87A7-E6B797DE88F5}" srcOrd="2" destOrd="0" parTransId="{523A75AF-1C1C-44E9-9D63-FD3B6E5F7269}" sibTransId="{1265D8CF-8C08-46FA-8A18-451CECC9BA5D}"/>
    <dgm:cxn modelId="{65A9BD94-2584-4A64-9D6F-763C310BC4F9}" type="presOf" srcId="{933AD5CF-F0EB-4542-9026-B6E36205AB11}" destId="{F627F990-DC23-4AC0-9620-CD9E6F44C36A}" srcOrd="0" destOrd="0" presId="urn:microsoft.com/office/officeart/2005/8/layout/hList3"/>
    <dgm:cxn modelId="{7E14DE3A-8030-4DA6-A23E-245B70BA197B}" srcId="{0681BAFD-90D6-4763-83AB-1B1F4E7268F2}" destId="{7627B04F-BE2E-461D-AFEB-ED1A6AD8596B}" srcOrd="0" destOrd="0" parTransId="{3187EDE7-30C0-4F4C-A093-A4A078AF56BB}" sibTransId="{4A591D4C-EA88-4382-8FFA-81992872953D}"/>
    <dgm:cxn modelId="{0122A219-FB56-4ACD-8813-F1D42CDC30CA}" srcId="{2DE566BC-E26B-4389-A092-8085DE9B4063}" destId="{0681BAFD-90D6-4763-83AB-1B1F4E7268F2}" srcOrd="0" destOrd="0" parTransId="{6CD0FFE5-274F-4AA4-B3B4-65C7173452DC}" sibTransId="{321E8AFD-73A3-4E39-B69B-BE615B1B209D}"/>
    <dgm:cxn modelId="{D39D481D-C575-4032-A967-58753227677D}" type="presParOf" srcId="{C164EE23-FA13-4299-9005-25B9F9A3C7F2}" destId="{E90FC83E-0CFA-4639-B4F4-0F693C1AE7DE}" srcOrd="0" destOrd="0" presId="urn:microsoft.com/office/officeart/2005/8/layout/hList3"/>
    <dgm:cxn modelId="{F0BC1389-0D53-4F81-AA59-1CDE6E43238A}" type="presParOf" srcId="{C164EE23-FA13-4299-9005-25B9F9A3C7F2}" destId="{FEC14EBB-E2A6-40F6-8001-24082BA136B7}" srcOrd="1" destOrd="0" presId="urn:microsoft.com/office/officeart/2005/8/layout/hList3"/>
    <dgm:cxn modelId="{99235B36-DFEB-4C03-99F5-F881A0EFB845}" type="presParOf" srcId="{FEC14EBB-E2A6-40F6-8001-24082BA136B7}" destId="{21533B4E-803C-41C6-BEFD-C2B14F48FAA5}" srcOrd="0" destOrd="0" presId="urn:microsoft.com/office/officeart/2005/8/layout/hList3"/>
    <dgm:cxn modelId="{6DD7B0AE-563D-4C5B-BCCB-F94D092105BD}" type="presParOf" srcId="{FEC14EBB-E2A6-40F6-8001-24082BA136B7}" destId="{F627F990-DC23-4AC0-9620-CD9E6F44C36A}" srcOrd="1" destOrd="0" presId="urn:microsoft.com/office/officeart/2005/8/layout/hList3"/>
    <dgm:cxn modelId="{786100B7-BBFE-4182-A873-47876B4D1EB1}" type="presParOf" srcId="{FEC14EBB-E2A6-40F6-8001-24082BA136B7}" destId="{A272FEA3-ACBE-4447-87D7-84C4E1803B22}" srcOrd="2" destOrd="0" presId="urn:microsoft.com/office/officeart/2005/8/layout/hList3"/>
    <dgm:cxn modelId="{D2778625-1BB4-4035-9156-53BDD6411D7A}" type="presParOf" srcId="{C164EE23-FA13-4299-9005-25B9F9A3C7F2}" destId="{8A2437A7-9AF9-4EC2-9147-AE14A22BD8D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566BC-E26B-4389-A092-8085DE9B4063}" type="doc">
      <dgm:prSet loTypeId="urn:microsoft.com/office/officeart/2005/8/layout/hList3" loCatId="list" qsTypeId="urn:microsoft.com/office/officeart/2005/8/quickstyle/3d2#2" qsCatId="3D" csTypeId="urn:microsoft.com/office/officeart/2005/8/colors/accent3_1" csCatId="accent3" phldr="1"/>
      <dgm:spPr/>
      <dgm:t>
        <a:bodyPr/>
        <a:lstStyle/>
        <a:p>
          <a:endParaRPr lang="en-IN"/>
        </a:p>
      </dgm:t>
    </dgm:pt>
    <dgm:pt modelId="{0681BAFD-90D6-4763-83AB-1B1F4E7268F2}">
      <dgm:prSet phldrT="[Text]" custT="1"/>
      <dgm:spPr/>
      <dgm:t>
        <a:bodyPr/>
        <a:lstStyle/>
        <a:p>
          <a:r>
            <a:rPr lang="en-IN" sz="3200" b="1" dirty="0" smtClean="0"/>
            <a:t>E. Tissue Management</a:t>
          </a:r>
        </a:p>
      </dgm:t>
    </dgm:pt>
    <dgm:pt modelId="{6CD0FFE5-274F-4AA4-B3B4-65C7173452DC}" type="parTrans" cxnId="{0122A219-FB56-4ACD-8813-F1D42CDC30CA}">
      <dgm:prSet/>
      <dgm:spPr/>
      <dgm:t>
        <a:bodyPr/>
        <a:lstStyle/>
        <a:p>
          <a:endParaRPr lang="en-IN"/>
        </a:p>
      </dgm:t>
    </dgm:pt>
    <dgm:pt modelId="{321E8AFD-73A3-4E39-B69B-BE615B1B209D}" type="sibTrans" cxnId="{0122A219-FB56-4ACD-8813-F1D42CDC30CA}">
      <dgm:prSet/>
      <dgm:spPr/>
      <dgm:t>
        <a:bodyPr/>
        <a:lstStyle/>
        <a:p>
          <a:endParaRPr lang="en-IN"/>
        </a:p>
      </dgm:t>
    </dgm:pt>
    <dgm:pt modelId="{7627B04F-BE2E-461D-AFEB-ED1A6AD8596B}">
      <dgm:prSet phldrT="[Text]" custT="1"/>
      <dgm:spPr/>
      <dgm:t>
        <a:bodyPr/>
        <a:lstStyle/>
        <a:p>
          <a:r>
            <a:rPr lang="en-IN" sz="2800" b="1" dirty="0" smtClean="0"/>
            <a:t>Operate gently and carefully</a:t>
          </a:r>
          <a:endParaRPr lang="en-IN" sz="2800" b="1" dirty="0"/>
        </a:p>
      </dgm:t>
    </dgm:pt>
    <dgm:pt modelId="{3187EDE7-30C0-4F4C-A093-A4A078AF56BB}" type="parTrans" cxnId="{7E14DE3A-8030-4DA6-A23E-245B70BA197B}">
      <dgm:prSet/>
      <dgm:spPr/>
      <dgm:t>
        <a:bodyPr/>
        <a:lstStyle/>
        <a:p>
          <a:endParaRPr lang="en-IN"/>
        </a:p>
      </dgm:t>
    </dgm:pt>
    <dgm:pt modelId="{4A591D4C-EA88-4382-8FFA-81992872953D}" type="sibTrans" cxnId="{7E14DE3A-8030-4DA6-A23E-245B70BA197B}">
      <dgm:prSet/>
      <dgm:spPr/>
      <dgm:t>
        <a:bodyPr/>
        <a:lstStyle/>
        <a:p>
          <a:endParaRPr lang="en-IN"/>
        </a:p>
      </dgm:t>
    </dgm:pt>
    <dgm:pt modelId="{933AD5CF-F0EB-4542-9026-B6E36205AB11}">
      <dgm:prSet phldrT="[Text]" custT="1"/>
      <dgm:spPr/>
      <dgm:t>
        <a:bodyPr/>
        <a:lstStyle/>
        <a:p>
          <a:r>
            <a:rPr lang="en-IN" sz="2800" b="1" dirty="0" smtClean="0"/>
            <a:t>Observe the patient at all times</a:t>
          </a:r>
          <a:endParaRPr lang="en-IN" sz="2800" b="1" dirty="0"/>
        </a:p>
      </dgm:t>
    </dgm:pt>
    <dgm:pt modelId="{D139FAA1-2E11-4B90-9AAB-6922C0B0614D}" type="parTrans" cxnId="{B0CC8911-07AB-4EA5-BDBA-63B73411F599}">
      <dgm:prSet/>
      <dgm:spPr/>
      <dgm:t>
        <a:bodyPr/>
        <a:lstStyle/>
        <a:p>
          <a:endParaRPr lang="en-IN"/>
        </a:p>
      </dgm:t>
    </dgm:pt>
    <dgm:pt modelId="{C2D56E7D-5973-4012-AECF-D207EB3258A7}" type="sibTrans" cxnId="{B0CC8911-07AB-4EA5-BDBA-63B73411F599}">
      <dgm:prSet/>
      <dgm:spPr/>
      <dgm:t>
        <a:bodyPr/>
        <a:lstStyle/>
        <a:p>
          <a:endParaRPr lang="en-IN"/>
        </a:p>
      </dgm:t>
    </dgm:pt>
    <dgm:pt modelId="{596A5DBE-B580-4C62-87A7-E6B797DE88F5}">
      <dgm:prSet phldrT="[Text]" custT="1"/>
      <dgm:spPr/>
      <dgm:t>
        <a:bodyPr/>
        <a:lstStyle/>
        <a:p>
          <a:r>
            <a:rPr lang="en-IN" sz="2800" b="1" dirty="0" smtClean="0"/>
            <a:t>Be certain the instruments are sharp</a:t>
          </a:r>
          <a:endParaRPr lang="en-IN" sz="2800" b="1" dirty="0"/>
        </a:p>
      </dgm:t>
    </dgm:pt>
    <dgm:pt modelId="{523A75AF-1C1C-44E9-9D63-FD3B6E5F7269}" type="parTrans" cxnId="{6A570940-DAEB-4593-8D00-1AE075329FDE}">
      <dgm:prSet/>
      <dgm:spPr/>
      <dgm:t>
        <a:bodyPr/>
        <a:lstStyle/>
        <a:p>
          <a:endParaRPr lang="en-IN"/>
        </a:p>
      </dgm:t>
    </dgm:pt>
    <dgm:pt modelId="{1265D8CF-8C08-46FA-8A18-451CECC9BA5D}" type="sibTrans" cxnId="{6A570940-DAEB-4593-8D00-1AE075329FDE}">
      <dgm:prSet/>
      <dgm:spPr/>
      <dgm:t>
        <a:bodyPr/>
        <a:lstStyle/>
        <a:p>
          <a:endParaRPr lang="en-IN"/>
        </a:p>
      </dgm:t>
    </dgm:pt>
    <dgm:pt modelId="{C164EE23-FA13-4299-9005-25B9F9A3C7F2}" type="pres">
      <dgm:prSet presAssocID="{2DE566BC-E26B-4389-A092-8085DE9B4063}" presName="composite" presStyleCnt="0">
        <dgm:presLayoutVars>
          <dgm:chMax val="1"/>
          <dgm:dir/>
          <dgm:resizeHandles val="exact"/>
        </dgm:presLayoutVars>
      </dgm:prSet>
      <dgm:spPr/>
      <dgm:t>
        <a:bodyPr/>
        <a:lstStyle/>
        <a:p>
          <a:endParaRPr lang="en-IN"/>
        </a:p>
      </dgm:t>
    </dgm:pt>
    <dgm:pt modelId="{E90FC83E-0CFA-4639-B4F4-0F693C1AE7DE}" type="pres">
      <dgm:prSet presAssocID="{0681BAFD-90D6-4763-83AB-1B1F4E7268F2}" presName="roof" presStyleLbl="dkBgShp" presStyleIdx="0" presStyleCnt="2"/>
      <dgm:spPr/>
      <dgm:t>
        <a:bodyPr/>
        <a:lstStyle/>
        <a:p>
          <a:endParaRPr lang="en-IN"/>
        </a:p>
      </dgm:t>
    </dgm:pt>
    <dgm:pt modelId="{FEC14EBB-E2A6-40F6-8001-24082BA136B7}" type="pres">
      <dgm:prSet presAssocID="{0681BAFD-90D6-4763-83AB-1B1F4E7268F2}" presName="pillars" presStyleCnt="0"/>
      <dgm:spPr/>
    </dgm:pt>
    <dgm:pt modelId="{21533B4E-803C-41C6-BEFD-C2B14F48FAA5}" type="pres">
      <dgm:prSet presAssocID="{0681BAFD-90D6-4763-83AB-1B1F4E7268F2}" presName="pillar1" presStyleLbl="node1" presStyleIdx="0" presStyleCnt="3">
        <dgm:presLayoutVars>
          <dgm:bulletEnabled val="1"/>
        </dgm:presLayoutVars>
      </dgm:prSet>
      <dgm:spPr/>
      <dgm:t>
        <a:bodyPr/>
        <a:lstStyle/>
        <a:p>
          <a:endParaRPr lang="en-IN"/>
        </a:p>
      </dgm:t>
    </dgm:pt>
    <dgm:pt modelId="{F627F990-DC23-4AC0-9620-CD9E6F44C36A}" type="pres">
      <dgm:prSet presAssocID="{933AD5CF-F0EB-4542-9026-B6E36205AB11}" presName="pillarX" presStyleLbl="node1" presStyleIdx="1" presStyleCnt="3">
        <dgm:presLayoutVars>
          <dgm:bulletEnabled val="1"/>
        </dgm:presLayoutVars>
      </dgm:prSet>
      <dgm:spPr/>
      <dgm:t>
        <a:bodyPr/>
        <a:lstStyle/>
        <a:p>
          <a:endParaRPr lang="en-IN"/>
        </a:p>
      </dgm:t>
    </dgm:pt>
    <dgm:pt modelId="{A272FEA3-ACBE-4447-87D7-84C4E1803B22}" type="pres">
      <dgm:prSet presAssocID="{596A5DBE-B580-4C62-87A7-E6B797DE88F5}" presName="pillarX" presStyleLbl="node1" presStyleIdx="2" presStyleCnt="3">
        <dgm:presLayoutVars>
          <dgm:bulletEnabled val="1"/>
        </dgm:presLayoutVars>
      </dgm:prSet>
      <dgm:spPr/>
      <dgm:t>
        <a:bodyPr/>
        <a:lstStyle/>
        <a:p>
          <a:endParaRPr lang="en-IN"/>
        </a:p>
      </dgm:t>
    </dgm:pt>
    <dgm:pt modelId="{8A2437A7-9AF9-4EC2-9147-AE14A22BD8D7}" type="pres">
      <dgm:prSet presAssocID="{0681BAFD-90D6-4763-83AB-1B1F4E7268F2}" presName="base" presStyleLbl="dkBgShp" presStyleIdx="1" presStyleCnt="2"/>
      <dgm:spPr/>
    </dgm:pt>
  </dgm:ptLst>
  <dgm:cxnLst>
    <dgm:cxn modelId="{CD7D612F-EC62-4C3D-B300-B540705A0C94}" type="presOf" srcId="{2DE566BC-E26B-4389-A092-8085DE9B4063}" destId="{C164EE23-FA13-4299-9005-25B9F9A3C7F2}" srcOrd="0" destOrd="0" presId="urn:microsoft.com/office/officeart/2005/8/layout/hList3"/>
    <dgm:cxn modelId="{B0CC8911-07AB-4EA5-BDBA-63B73411F599}" srcId="{0681BAFD-90D6-4763-83AB-1B1F4E7268F2}" destId="{933AD5CF-F0EB-4542-9026-B6E36205AB11}" srcOrd="1" destOrd="0" parTransId="{D139FAA1-2E11-4B90-9AAB-6922C0B0614D}" sibTransId="{C2D56E7D-5973-4012-AECF-D207EB3258A7}"/>
    <dgm:cxn modelId="{2B63F0A6-52F4-4235-A66E-7C054194E624}" type="presOf" srcId="{7627B04F-BE2E-461D-AFEB-ED1A6AD8596B}" destId="{21533B4E-803C-41C6-BEFD-C2B14F48FAA5}" srcOrd="0" destOrd="0" presId="urn:microsoft.com/office/officeart/2005/8/layout/hList3"/>
    <dgm:cxn modelId="{573296B2-ABC7-40E5-B8A9-52C18188FF9D}" type="presOf" srcId="{933AD5CF-F0EB-4542-9026-B6E36205AB11}" destId="{F627F990-DC23-4AC0-9620-CD9E6F44C36A}" srcOrd="0" destOrd="0" presId="urn:microsoft.com/office/officeart/2005/8/layout/hList3"/>
    <dgm:cxn modelId="{6A570940-DAEB-4593-8D00-1AE075329FDE}" srcId="{0681BAFD-90D6-4763-83AB-1B1F4E7268F2}" destId="{596A5DBE-B580-4C62-87A7-E6B797DE88F5}" srcOrd="2" destOrd="0" parTransId="{523A75AF-1C1C-44E9-9D63-FD3B6E5F7269}" sibTransId="{1265D8CF-8C08-46FA-8A18-451CECC9BA5D}"/>
    <dgm:cxn modelId="{7E14DE3A-8030-4DA6-A23E-245B70BA197B}" srcId="{0681BAFD-90D6-4763-83AB-1B1F4E7268F2}" destId="{7627B04F-BE2E-461D-AFEB-ED1A6AD8596B}" srcOrd="0" destOrd="0" parTransId="{3187EDE7-30C0-4F4C-A093-A4A078AF56BB}" sibTransId="{4A591D4C-EA88-4382-8FFA-81992872953D}"/>
    <dgm:cxn modelId="{0122A219-FB56-4ACD-8813-F1D42CDC30CA}" srcId="{2DE566BC-E26B-4389-A092-8085DE9B4063}" destId="{0681BAFD-90D6-4763-83AB-1B1F4E7268F2}" srcOrd="0" destOrd="0" parTransId="{6CD0FFE5-274F-4AA4-B3B4-65C7173452DC}" sibTransId="{321E8AFD-73A3-4E39-B69B-BE615B1B209D}"/>
    <dgm:cxn modelId="{B5CBA0E0-EF2A-4D67-8E67-51E7111DF3FF}" type="presOf" srcId="{0681BAFD-90D6-4763-83AB-1B1F4E7268F2}" destId="{E90FC83E-0CFA-4639-B4F4-0F693C1AE7DE}" srcOrd="0" destOrd="0" presId="urn:microsoft.com/office/officeart/2005/8/layout/hList3"/>
    <dgm:cxn modelId="{BF7DAD60-35E1-4740-A093-A996F2FCEEB7}" type="presOf" srcId="{596A5DBE-B580-4C62-87A7-E6B797DE88F5}" destId="{A272FEA3-ACBE-4447-87D7-84C4E1803B22}" srcOrd="0" destOrd="0" presId="urn:microsoft.com/office/officeart/2005/8/layout/hList3"/>
    <dgm:cxn modelId="{A74EB436-0FE3-4EAF-9734-CF22F88F0498}" type="presParOf" srcId="{C164EE23-FA13-4299-9005-25B9F9A3C7F2}" destId="{E90FC83E-0CFA-4639-B4F4-0F693C1AE7DE}" srcOrd="0" destOrd="0" presId="urn:microsoft.com/office/officeart/2005/8/layout/hList3"/>
    <dgm:cxn modelId="{3693EB19-B1EF-4B4D-8DFD-4D42F24BDBBF}" type="presParOf" srcId="{C164EE23-FA13-4299-9005-25B9F9A3C7F2}" destId="{FEC14EBB-E2A6-40F6-8001-24082BA136B7}" srcOrd="1" destOrd="0" presId="urn:microsoft.com/office/officeart/2005/8/layout/hList3"/>
    <dgm:cxn modelId="{BE43B547-EC41-44B0-B80A-BB5347FC819F}" type="presParOf" srcId="{FEC14EBB-E2A6-40F6-8001-24082BA136B7}" destId="{21533B4E-803C-41C6-BEFD-C2B14F48FAA5}" srcOrd="0" destOrd="0" presId="urn:microsoft.com/office/officeart/2005/8/layout/hList3"/>
    <dgm:cxn modelId="{7E76F2A6-D045-4900-8735-3784C407E79C}" type="presParOf" srcId="{FEC14EBB-E2A6-40F6-8001-24082BA136B7}" destId="{F627F990-DC23-4AC0-9620-CD9E6F44C36A}" srcOrd="1" destOrd="0" presId="urn:microsoft.com/office/officeart/2005/8/layout/hList3"/>
    <dgm:cxn modelId="{118B58F7-B23E-47D1-BB0A-46349F7CE7B0}" type="presParOf" srcId="{FEC14EBB-E2A6-40F6-8001-24082BA136B7}" destId="{A272FEA3-ACBE-4447-87D7-84C4E1803B22}" srcOrd="2" destOrd="0" presId="urn:microsoft.com/office/officeart/2005/8/layout/hList3"/>
    <dgm:cxn modelId="{D169EA56-6281-4BB2-A93E-28891E803A3B}" type="presParOf" srcId="{C164EE23-FA13-4299-9005-25B9F9A3C7F2}" destId="{8A2437A7-9AF9-4EC2-9147-AE14A22BD8D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68B50-5656-4A7E-AF8A-E6E70356CB73}"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IN"/>
        </a:p>
      </dgm:t>
    </dgm:pt>
    <dgm:pt modelId="{69053126-9DDA-4EFC-8401-4CF80D717EDB}">
      <dgm:prSet/>
      <dgm:spPr/>
      <dgm:t>
        <a:bodyPr/>
        <a:lstStyle/>
        <a:p>
          <a:pPr rtl="0"/>
          <a:r>
            <a:rPr lang="en-IN" dirty="0" smtClean="0"/>
            <a:t>One tube contains zinc oxide, an oil (for plasticity), a gum (for cohesiveness), and </a:t>
          </a:r>
          <a:r>
            <a:rPr lang="en-IN" dirty="0" err="1" smtClean="0"/>
            <a:t>lorothidol</a:t>
          </a:r>
          <a:r>
            <a:rPr lang="en-IN" dirty="0" smtClean="0"/>
            <a:t> (a fungicide); </a:t>
          </a:r>
          <a:endParaRPr lang="en-IN" dirty="0"/>
        </a:p>
      </dgm:t>
    </dgm:pt>
    <dgm:pt modelId="{1FE24446-7B03-483B-BE18-E8A0EC563609}" type="parTrans" cxnId="{CA08FF7C-3C97-4437-A19F-99FA65E321A1}">
      <dgm:prSet/>
      <dgm:spPr/>
      <dgm:t>
        <a:bodyPr/>
        <a:lstStyle/>
        <a:p>
          <a:endParaRPr lang="en-IN"/>
        </a:p>
      </dgm:t>
    </dgm:pt>
    <dgm:pt modelId="{E1FE4C7C-69BC-4A89-8AB2-E3993C18D504}" type="sibTrans" cxnId="{CA08FF7C-3C97-4437-A19F-99FA65E321A1}">
      <dgm:prSet/>
      <dgm:spPr/>
      <dgm:t>
        <a:bodyPr/>
        <a:lstStyle/>
        <a:p>
          <a:endParaRPr lang="en-IN"/>
        </a:p>
      </dgm:t>
    </dgm:pt>
    <dgm:pt modelId="{F30DB280-3FF6-48AA-A719-EE7FB8960E8F}">
      <dgm:prSet/>
      <dgm:spPr/>
      <dgm:t>
        <a:bodyPr/>
        <a:lstStyle/>
        <a:p>
          <a:pPr rtl="0"/>
          <a:r>
            <a:rPr lang="en-IN" dirty="0" smtClean="0"/>
            <a:t>the other tube contains liquid coconut fatty acids thickened with colophony resin (or rosin) and </a:t>
          </a:r>
          <a:r>
            <a:rPr lang="en-IN" dirty="0" err="1" smtClean="0"/>
            <a:t>chlorothymol</a:t>
          </a:r>
          <a:r>
            <a:rPr lang="en-IN" dirty="0" smtClean="0"/>
            <a:t> (a </a:t>
          </a:r>
          <a:r>
            <a:rPr lang="en-IN" dirty="0" err="1" smtClean="0"/>
            <a:t>bacteriostatic</a:t>
          </a:r>
          <a:r>
            <a:rPr lang="en-IN" dirty="0" smtClean="0"/>
            <a:t> agent)</a:t>
          </a:r>
          <a:endParaRPr lang="en-IN" dirty="0"/>
        </a:p>
      </dgm:t>
    </dgm:pt>
    <dgm:pt modelId="{AC63B962-DF63-45C3-B995-1A24BB829130}" type="parTrans" cxnId="{39DB3FD5-690D-4661-A327-E0EFA8F235D2}">
      <dgm:prSet/>
      <dgm:spPr/>
      <dgm:t>
        <a:bodyPr/>
        <a:lstStyle/>
        <a:p>
          <a:endParaRPr lang="en-IN"/>
        </a:p>
      </dgm:t>
    </dgm:pt>
    <dgm:pt modelId="{195F9A7F-BC19-41C4-AA41-0102E09DE9D3}" type="sibTrans" cxnId="{39DB3FD5-690D-4661-A327-E0EFA8F235D2}">
      <dgm:prSet/>
      <dgm:spPr/>
      <dgm:t>
        <a:bodyPr/>
        <a:lstStyle/>
        <a:p>
          <a:endParaRPr lang="en-IN"/>
        </a:p>
      </dgm:t>
    </dgm:pt>
    <dgm:pt modelId="{77C60B7A-8135-4468-88FC-9FB150419C31}" type="pres">
      <dgm:prSet presAssocID="{C0368B50-5656-4A7E-AF8A-E6E70356CB73}" presName="linear" presStyleCnt="0">
        <dgm:presLayoutVars>
          <dgm:animLvl val="lvl"/>
          <dgm:resizeHandles val="exact"/>
        </dgm:presLayoutVars>
      </dgm:prSet>
      <dgm:spPr/>
      <dgm:t>
        <a:bodyPr/>
        <a:lstStyle/>
        <a:p>
          <a:endParaRPr lang="en-IN"/>
        </a:p>
      </dgm:t>
    </dgm:pt>
    <dgm:pt modelId="{489F2F2E-44E8-4D10-B1BF-3C4E69F65F76}" type="pres">
      <dgm:prSet presAssocID="{69053126-9DDA-4EFC-8401-4CF80D717EDB}" presName="parentText" presStyleLbl="node1" presStyleIdx="0" presStyleCnt="2">
        <dgm:presLayoutVars>
          <dgm:chMax val="0"/>
          <dgm:bulletEnabled val="1"/>
        </dgm:presLayoutVars>
      </dgm:prSet>
      <dgm:spPr/>
      <dgm:t>
        <a:bodyPr/>
        <a:lstStyle/>
        <a:p>
          <a:endParaRPr lang="en-IN"/>
        </a:p>
      </dgm:t>
    </dgm:pt>
    <dgm:pt modelId="{2B8D531C-F3BE-471E-8B2A-9835C36C2A7D}" type="pres">
      <dgm:prSet presAssocID="{E1FE4C7C-69BC-4A89-8AB2-E3993C18D504}" presName="spacer" presStyleCnt="0"/>
      <dgm:spPr/>
    </dgm:pt>
    <dgm:pt modelId="{A8223FE1-8EBA-44B8-B6E1-B618ED50A325}" type="pres">
      <dgm:prSet presAssocID="{F30DB280-3FF6-48AA-A719-EE7FB8960E8F}" presName="parentText" presStyleLbl="node1" presStyleIdx="1" presStyleCnt="2">
        <dgm:presLayoutVars>
          <dgm:chMax val="0"/>
          <dgm:bulletEnabled val="1"/>
        </dgm:presLayoutVars>
      </dgm:prSet>
      <dgm:spPr/>
      <dgm:t>
        <a:bodyPr/>
        <a:lstStyle/>
        <a:p>
          <a:endParaRPr lang="en-IN"/>
        </a:p>
      </dgm:t>
    </dgm:pt>
  </dgm:ptLst>
  <dgm:cxnLst>
    <dgm:cxn modelId="{39DB3FD5-690D-4661-A327-E0EFA8F235D2}" srcId="{C0368B50-5656-4A7E-AF8A-E6E70356CB73}" destId="{F30DB280-3FF6-48AA-A719-EE7FB8960E8F}" srcOrd="1" destOrd="0" parTransId="{AC63B962-DF63-45C3-B995-1A24BB829130}" sibTransId="{195F9A7F-BC19-41C4-AA41-0102E09DE9D3}"/>
    <dgm:cxn modelId="{BF4C5B34-B287-45C8-B5EE-763B9CBAA46D}" type="presOf" srcId="{F30DB280-3FF6-48AA-A719-EE7FB8960E8F}" destId="{A8223FE1-8EBA-44B8-B6E1-B618ED50A325}" srcOrd="0" destOrd="0" presId="urn:microsoft.com/office/officeart/2005/8/layout/vList2"/>
    <dgm:cxn modelId="{B375F733-0011-4050-918D-99FCE59EA29D}" type="presOf" srcId="{C0368B50-5656-4A7E-AF8A-E6E70356CB73}" destId="{77C60B7A-8135-4468-88FC-9FB150419C31}" srcOrd="0" destOrd="0" presId="urn:microsoft.com/office/officeart/2005/8/layout/vList2"/>
    <dgm:cxn modelId="{CA08FF7C-3C97-4437-A19F-99FA65E321A1}" srcId="{C0368B50-5656-4A7E-AF8A-E6E70356CB73}" destId="{69053126-9DDA-4EFC-8401-4CF80D717EDB}" srcOrd="0" destOrd="0" parTransId="{1FE24446-7B03-483B-BE18-E8A0EC563609}" sibTransId="{E1FE4C7C-69BC-4A89-8AB2-E3993C18D504}"/>
    <dgm:cxn modelId="{504C4C48-44DE-4BA6-9001-B58B03E4B792}" type="presOf" srcId="{69053126-9DDA-4EFC-8401-4CF80D717EDB}" destId="{489F2F2E-44E8-4D10-B1BF-3C4E69F65F76}" srcOrd="0" destOrd="0" presId="urn:microsoft.com/office/officeart/2005/8/layout/vList2"/>
    <dgm:cxn modelId="{B53B1976-4151-49EE-9278-1AC46660967D}" type="presParOf" srcId="{77C60B7A-8135-4468-88FC-9FB150419C31}" destId="{489F2F2E-44E8-4D10-B1BF-3C4E69F65F76}" srcOrd="0" destOrd="0" presId="urn:microsoft.com/office/officeart/2005/8/layout/vList2"/>
    <dgm:cxn modelId="{4691BAF3-8057-47CD-9455-4096E997D9E3}" type="presParOf" srcId="{77C60B7A-8135-4468-88FC-9FB150419C31}" destId="{2B8D531C-F3BE-471E-8B2A-9835C36C2A7D}" srcOrd="1" destOrd="0" presId="urn:microsoft.com/office/officeart/2005/8/layout/vList2"/>
    <dgm:cxn modelId="{4F7F5AB0-8384-4095-BD03-D8212A0E08B8}" type="presParOf" srcId="{77C60B7A-8135-4468-88FC-9FB150419C31}" destId="{A8223FE1-8EBA-44B8-B6E1-B618ED50A3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C83E-0CFA-4639-B4F4-0F693C1AE7DE}">
      <dsp:nvSpPr>
        <dsp:cNvPr id="0" name=""/>
        <dsp:cNvSpPr/>
      </dsp:nvSpPr>
      <dsp:spPr>
        <a:xfrm>
          <a:off x="0" y="0"/>
          <a:ext cx="8229600" cy="1357788"/>
        </a:xfrm>
        <a:prstGeom prst="rect">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b="1" kern="1200" dirty="0" smtClean="0"/>
            <a:t>A. Patient Preparation</a:t>
          </a:r>
        </a:p>
      </dsp:txBody>
      <dsp:txXfrm>
        <a:off x="0" y="0"/>
        <a:ext cx="8229600" cy="1357788"/>
      </dsp:txXfrm>
    </dsp:sp>
    <dsp:sp modelId="{21533B4E-803C-41C6-BEFD-C2B14F48FAA5}">
      <dsp:nvSpPr>
        <dsp:cNvPr id="0" name=""/>
        <dsp:cNvSpPr/>
      </dsp:nvSpPr>
      <dsp:spPr>
        <a:xfrm>
          <a:off x="4018" y="1357788"/>
          <a:ext cx="2740521" cy="285135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kern="1200" dirty="0" err="1" smtClean="0"/>
            <a:t>Reevaluation</a:t>
          </a:r>
          <a:r>
            <a:rPr lang="en-IN" sz="2800" b="1" kern="1200" dirty="0" smtClean="0"/>
            <a:t> after Phase I Therapy</a:t>
          </a:r>
          <a:endParaRPr lang="en-IN" sz="2800" b="1" kern="1200" dirty="0"/>
        </a:p>
      </dsp:txBody>
      <dsp:txXfrm>
        <a:off x="4018" y="1357788"/>
        <a:ext cx="2740521" cy="2851356"/>
      </dsp:txXfrm>
    </dsp:sp>
    <dsp:sp modelId="{F627F990-DC23-4AC0-9620-CD9E6F44C36A}">
      <dsp:nvSpPr>
        <dsp:cNvPr id="0" name=""/>
        <dsp:cNvSpPr/>
      </dsp:nvSpPr>
      <dsp:spPr>
        <a:xfrm>
          <a:off x="2744539" y="1357788"/>
          <a:ext cx="2740521" cy="285135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kern="1200" dirty="0" smtClean="0"/>
            <a:t>Premedication</a:t>
          </a:r>
          <a:endParaRPr lang="en-IN" sz="2800" b="1" kern="1200" dirty="0"/>
        </a:p>
      </dsp:txBody>
      <dsp:txXfrm>
        <a:off x="2744539" y="1357788"/>
        <a:ext cx="2740521" cy="2851356"/>
      </dsp:txXfrm>
    </dsp:sp>
    <dsp:sp modelId="{A272FEA3-ACBE-4447-87D7-84C4E1803B22}">
      <dsp:nvSpPr>
        <dsp:cNvPr id="0" name=""/>
        <dsp:cNvSpPr/>
      </dsp:nvSpPr>
      <dsp:spPr>
        <a:xfrm>
          <a:off x="5485060" y="1357788"/>
          <a:ext cx="2740521" cy="285135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kern="1200" dirty="0" smtClean="0"/>
            <a:t>Smoking </a:t>
          </a:r>
          <a:endParaRPr lang="en-IN" sz="2800" b="1" kern="1200" dirty="0"/>
        </a:p>
      </dsp:txBody>
      <dsp:txXfrm>
        <a:off x="5485060" y="1357788"/>
        <a:ext cx="2740521" cy="2851356"/>
      </dsp:txXfrm>
    </dsp:sp>
    <dsp:sp modelId="{8A2437A7-9AF9-4EC2-9147-AE14A22BD8D7}">
      <dsp:nvSpPr>
        <dsp:cNvPr id="0" name=""/>
        <dsp:cNvSpPr/>
      </dsp:nvSpPr>
      <dsp:spPr>
        <a:xfrm>
          <a:off x="0" y="4209145"/>
          <a:ext cx="8229600" cy="316817"/>
        </a:xfrm>
        <a:prstGeom prst="rect">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C83E-0CFA-4639-B4F4-0F693C1AE7DE}">
      <dsp:nvSpPr>
        <dsp:cNvPr id="0" name=""/>
        <dsp:cNvSpPr/>
      </dsp:nvSpPr>
      <dsp:spPr>
        <a:xfrm>
          <a:off x="0" y="0"/>
          <a:ext cx="8229600" cy="1357788"/>
        </a:xfrm>
        <a:prstGeom prst="rect">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b="1" kern="1200" dirty="0" smtClean="0"/>
            <a:t>E. Tissue Management</a:t>
          </a:r>
        </a:p>
      </dsp:txBody>
      <dsp:txXfrm>
        <a:off x="0" y="0"/>
        <a:ext cx="8229600" cy="1357788"/>
      </dsp:txXfrm>
    </dsp:sp>
    <dsp:sp modelId="{21533B4E-803C-41C6-BEFD-C2B14F48FAA5}">
      <dsp:nvSpPr>
        <dsp:cNvPr id="0" name=""/>
        <dsp:cNvSpPr/>
      </dsp:nvSpPr>
      <dsp:spPr>
        <a:xfrm>
          <a:off x="4018" y="1357788"/>
          <a:ext cx="2740521" cy="285135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kern="1200" dirty="0" smtClean="0"/>
            <a:t>Operate gently and carefully</a:t>
          </a:r>
          <a:endParaRPr lang="en-IN" sz="2800" b="1" kern="1200" dirty="0"/>
        </a:p>
      </dsp:txBody>
      <dsp:txXfrm>
        <a:off x="4018" y="1357788"/>
        <a:ext cx="2740521" cy="2851356"/>
      </dsp:txXfrm>
    </dsp:sp>
    <dsp:sp modelId="{F627F990-DC23-4AC0-9620-CD9E6F44C36A}">
      <dsp:nvSpPr>
        <dsp:cNvPr id="0" name=""/>
        <dsp:cNvSpPr/>
      </dsp:nvSpPr>
      <dsp:spPr>
        <a:xfrm>
          <a:off x="2744539" y="1357788"/>
          <a:ext cx="2740521" cy="285135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kern="1200" dirty="0" smtClean="0"/>
            <a:t>Observe the patient at all times</a:t>
          </a:r>
          <a:endParaRPr lang="en-IN" sz="2800" b="1" kern="1200" dirty="0"/>
        </a:p>
      </dsp:txBody>
      <dsp:txXfrm>
        <a:off x="2744539" y="1357788"/>
        <a:ext cx="2740521" cy="2851356"/>
      </dsp:txXfrm>
    </dsp:sp>
    <dsp:sp modelId="{A272FEA3-ACBE-4447-87D7-84C4E1803B22}">
      <dsp:nvSpPr>
        <dsp:cNvPr id="0" name=""/>
        <dsp:cNvSpPr/>
      </dsp:nvSpPr>
      <dsp:spPr>
        <a:xfrm>
          <a:off x="5485060" y="1357788"/>
          <a:ext cx="2740521" cy="285135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b="1" kern="1200" dirty="0" smtClean="0"/>
            <a:t>Be certain the instruments are sharp</a:t>
          </a:r>
          <a:endParaRPr lang="en-IN" sz="2800" b="1" kern="1200" dirty="0"/>
        </a:p>
      </dsp:txBody>
      <dsp:txXfrm>
        <a:off x="5485060" y="1357788"/>
        <a:ext cx="2740521" cy="2851356"/>
      </dsp:txXfrm>
    </dsp:sp>
    <dsp:sp modelId="{8A2437A7-9AF9-4EC2-9147-AE14A22BD8D7}">
      <dsp:nvSpPr>
        <dsp:cNvPr id="0" name=""/>
        <dsp:cNvSpPr/>
      </dsp:nvSpPr>
      <dsp:spPr>
        <a:xfrm>
          <a:off x="0" y="4209145"/>
          <a:ext cx="8229600" cy="316817"/>
        </a:xfrm>
        <a:prstGeom prst="rect">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F2F2E-44E8-4D10-B1BF-3C4E69F65F76}">
      <dsp:nvSpPr>
        <dsp:cNvPr id="0" name=""/>
        <dsp:cNvSpPr/>
      </dsp:nvSpPr>
      <dsp:spPr>
        <a:xfrm>
          <a:off x="0" y="457221"/>
          <a:ext cx="8229600" cy="1759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kern="1200" dirty="0" smtClean="0"/>
            <a:t>One tube contains zinc oxide, an oil (for plasticity), a gum (for cohesiveness), and </a:t>
          </a:r>
          <a:r>
            <a:rPr lang="en-IN" sz="3200" kern="1200" dirty="0" err="1" smtClean="0"/>
            <a:t>lorothidol</a:t>
          </a:r>
          <a:r>
            <a:rPr lang="en-IN" sz="3200" kern="1200" dirty="0" smtClean="0"/>
            <a:t> (a fungicide); </a:t>
          </a:r>
          <a:endParaRPr lang="en-IN" sz="3200" kern="1200" dirty="0"/>
        </a:p>
      </dsp:txBody>
      <dsp:txXfrm>
        <a:off x="85900" y="543121"/>
        <a:ext cx="8057800" cy="1587880"/>
      </dsp:txXfrm>
    </dsp:sp>
    <dsp:sp modelId="{A8223FE1-8EBA-44B8-B6E1-B618ED50A325}">
      <dsp:nvSpPr>
        <dsp:cNvPr id="0" name=""/>
        <dsp:cNvSpPr/>
      </dsp:nvSpPr>
      <dsp:spPr>
        <a:xfrm>
          <a:off x="0" y="2309061"/>
          <a:ext cx="8229600" cy="1759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kern="1200" dirty="0" smtClean="0"/>
            <a:t>the other tube contains liquid coconut fatty acids thickened with colophony resin (or rosin) and </a:t>
          </a:r>
          <a:r>
            <a:rPr lang="en-IN" sz="3200" kern="1200" dirty="0" err="1" smtClean="0"/>
            <a:t>chlorothymol</a:t>
          </a:r>
          <a:r>
            <a:rPr lang="en-IN" sz="3200" kern="1200" dirty="0" smtClean="0"/>
            <a:t> (a </a:t>
          </a:r>
          <a:r>
            <a:rPr lang="en-IN" sz="3200" kern="1200" dirty="0" err="1" smtClean="0"/>
            <a:t>bacteriostatic</a:t>
          </a:r>
          <a:r>
            <a:rPr lang="en-IN" sz="3200" kern="1200" dirty="0" smtClean="0"/>
            <a:t> agent)</a:t>
          </a:r>
          <a:endParaRPr lang="en-IN" sz="3200" kern="1200" dirty="0"/>
        </a:p>
      </dsp:txBody>
      <dsp:txXfrm>
        <a:off x="85900" y="2394961"/>
        <a:ext cx="8057800" cy="158788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47830-F1A6-4875-92E8-5F7C2031375E}" type="datetimeFigureOut">
              <a:rPr lang="en-IN" smtClean="0"/>
              <a:t>13-02-2023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72460-9697-44E0-B6FE-9A8A87D1E893}"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57F47A2-0FE6-4829-B6AB-388F19D67810}" type="datetime1">
              <a:rPr lang="en-IN" smtClean="0"/>
              <a:t>13-02-2023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85625B-F126-4E89-9359-935B4196C41B}" type="datetime1">
              <a:rPr lang="en-IN" smtClean="0"/>
              <a:t>13-02-2023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C4DF5F-0493-4D3E-A4BB-EB8C1CA91388}" type="datetime1">
              <a:rPr lang="en-IN" smtClean="0"/>
              <a:t>13-02-2023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1442D6-3E69-4587-84D9-1A1FF8597B34}" type="datetime1">
              <a:rPr lang="en-IN" smtClean="0"/>
              <a:t>13-02-2023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124E75-D045-4F04-A8CA-01AA34041009}" type="datetime1">
              <a:rPr lang="en-IN" smtClean="0"/>
              <a:t>13-02-2023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9A11305-E5EA-41EB-AE8B-35D9B7947172}" type="datetime1">
              <a:rPr lang="en-IN" smtClean="0"/>
              <a:t>13-02-2023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D3BD0FE-A8F2-43C2-9B87-B9817CD8B879}" type="datetime1">
              <a:rPr lang="en-IN" smtClean="0"/>
              <a:t>13-02-2023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E1631C0-659B-458E-A17D-D94E8CB95BAA}" type="datetime1">
              <a:rPr lang="en-IN" smtClean="0"/>
              <a:t>13-02-2023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9D4A4-C10D-41F0-975D-DC8930629170}" type="datetime1">
              <a:rPr lang="en-IN" smtClean="0"/>
              <a:t>13-02-2023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B047E-AE14-4293-BFDA-9B9898F0BC6D}" type="datetime1">
              <a:rPr lang="en-IN" smtClean="0"/>
              <a:t>13-02-2023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B1846-6C82-4237-A7B3-5CD3591F73B6}" type="datetime1">
              <a:rPr lang="en-IN" smtClean="0"/>
              <a:t>13-02-2023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807749-240A-4487-8C45-EF2AB84BD75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8000" r="-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E3C53-FC8F-4825-86BE-AAE7CC8FF142}" type="datetime1">
              <a:rPr lang="en-IN" smtClean="0"/>
              <a:t>13-02-2023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07749-240A-4487-8C45-EF2AB84BD75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095"/>
            <a:ext cx="7772400" cy="1470025"/>
          </a:xfrm>
        </p:spPr>
        <p:txBody>
          <a:bodyPr>
            <a:normAutofit/>
          </a:bodyPr>
          <a:lstStyle/>
          <a:p>
            <a:r>
              <a:rPr lang="en-IN" sz="3600" b="1" dirty="0" smtClean="0">
                <a:solidFill>
                  <a:srgbClr val="FF0000"/>
                </a:solidFill>
              </a:rPr>
              <a:t>GENERAL PRINCIPLES OF PERIODONTAL SURGERY</a:t>
            </a:r>
            <a:endParaRPr lang="en-IN" sz="3600" b="1" dirty="0">
              <a:solidFill>
                <a:srgbClr val="FF0000"/>
              </a:solidFill>
            </a:endParaRPr>
          </a:p>
        </p:txBody>
      </p:sp>
      <p:sp>
        <p:nvSpPr>
          <p:cNvPr id="4" name="Slide Number Placeholder 3"/>
          <p:cNvSpPr>
            <a:spLocks noGrp="1"/>
          </p:cNvSpPr>
          <p:nvPr>
            <p:ph type="sldNum" sz="quarter" idx="12"/>
          </p:nvPr>
        </p:nvSpPr>
        <p:spPr/>
        <p:txBody>
          <a:bodyPr/>
          <a:lstStyle/>
          <a:p>
            <a:fld id="{00807749-240A-4487-8C45-EF2AB84BD752}" type="slidenum">
              <a:rPr lang="en-IN" smtClean="0"/>
              <a:pPr/>
              <a:t>1</a:t>
            </a:fld>
            <a:endParaRPr lang="en-IN"/>
          </a:p>
        </p:txBody>
      </p:sp>
      <p:sp>
        <p:nvSpPr>
          <p:cNvPr id="5" name="TextBox 4"/>
          <p:cNvSpPr txBox="1"/>
          <p:nvPr/>
        </p:nvSpPr>
        <p:spPr>
          <a:xfrm>
            <a:off x="304800" y="228600"/>
            <a:ext cx="8534400" cy="954107"/>
          </a:xfrm>
          <a:prstGeom prst="rect">
            <a:avLst/>
          </a:prstGeom>
          <a:noFill/>
        </p:spPr>
        <p:txBody>
          <a:bodyPr wrap="square" rtlCol="0">
            <a:spAutoFit/>
          </a:bodyPr>
          <a:lstStyle/>
          <a:p>
            <a:pPr algn="ctr"/>
            <a:r>
              <a:rPr lang="en-US" sz="2800" dirty="0" smtClean="0"/>
              <a:t>RUNGTA COLLEGE OF DENTAL SCIENCES AND RESEARCH</a:t>
            </a:r>
            <a:endParaRPr lang="en-US" sz="2800" dirty="0"/>
          </a:p>
        </p:txBody>
      </p:sp>
      <p:pic>
        <p:nvPicPr>
          <p:cNvPr id="6" name="Picture 5" descr="rungta logo"/>
          <p:cNvPicPr/>
          <p:nvPr/>
        </p:nvPicPr>
        <p:blipFill>
          <a:blip r:embed="rId2"/>
          <a:srcRect/>
          <a:stretch>
            <a:fillRect/>
          </a:stretch>
        </p:blipFill>
        <p:spPr bwMode="auto">
          <a:xfrm>
            <a:off x="533400" y="1166697"/>
            <a:ext cx="1295400" cy="1134279"/>
          </a:xfrm>
          <a:prstGeom prst="rect">
            <a:avLst/>
          </a:prstGeom>
          <a:noFill/>
          <a:ln w="9525">
            <a:noFill/>
            <a:miter lim="800000"/>
            <a:headEnd/>
            <a:tailEnd/>
          </a:ln>
        </p:spPr>
      </p:pic>
      <p:sp>
        <p:nvSpPr>
          <p:cNvPr id="7" name="Title 1"/>
          <p:cNvSpPr txBox="1">
            <a:spLocks/>
          </p:cNvSpPr>
          <p:nvPr/>
        </p:nvSpPr>
        <p:spPr>
          <a:xfrm>
            <a:off x="1676400" y="1046636"/>
            <a:ext cx="7010400" cy="1828800"/>
          </a:xfrm>
          <a:prstGeom prst="rect">
            <a:avLst/>
          </a:prstGeom>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48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tx1"/>
                </a:solidFill>
                <a:latin typeface="Aharoni" pitchFamily="2" charset="-79"/>
                <a:cs typeface="Aharoni" pitchFamily="2" charset="-79"/>
              </a:rPr>
              <a:t>DEPARTMENT OF PERIODONTOLOGY</a:t>
            </a:r>
          </a:p>
          <a:p>
            <a:endParaRPr lang="en-US" sz="3600" b="1" dirty="0">
              <a:solidFill>
                <a:schemeClr val="tx1"/>
              </a:solidFill>
              <a:latin typeface="Aharoni" pitchFamily="2" charset="-79"/>
              <a:cs typeface="Aharoni" pitchFamily="2" charset="-79"/>
            </a:endParaRPr>
          </a:p>
          <a:p>
            <a:r>
              <a:rPr lang="en-US" sz="3600" b="1" dirty="0" smtClean="0">
                <a:solidFill>
                  <a:schemeClr val="tx1"/>
                </a:solidFill>
                <a:latin typeface="Aharoni" pitchFamily="2" charset="-79"/>
                <a:cs typeface="Aharoni" pitchFamily="2" charset="-79"/>
              </a:rPr>
              <a:t/>
            </a:r>
            <a:br>
              <a:rPr lang="en-US" sz="3600" b="1" dirty="0" smtClean="0">
                <a:solidFill>
                  <a:schemeClr val="tx1"/>
                </a:solidFill>
                <a:latin typeface="Aharoni" pitchFamily="2" charset="-79"/>
                <a:cs typeface="Aharoni" pitchFamily="2" charset="-79"/>
              </a:rPr>
            </a:br>
            <a:r>
              <a:rPr lang="en-US" sz="3600" b="1" dirty="0" smtClean="0">
                <a:solidFill>
                  <a:schemeClr val="tx1"/>
                </a:solidFill>
                <a:latin typeface="Aharoni" pitchFamily="2" charset="-79"/>
                <a:cs typeface="Aharoni" pitchFamily="2" charset="-79"/>
              </a:rPr>
              <a:t>FINAL YEAR BDS</a:t>
            </a:r>
            <a:r>
              <a:rPr lang="en-US" b="1" dirty="0" smtClean="0">
                <a:solidFill>
                  <a:schemeClr val="tx1"/>
                </a:solidFill>
                <a:latin typeface="Aharoni" pitchFamily="2" charset="-79"/>
                <a:cs typeface="Aharoni" pitchFamily="2" charset="-79"/>
              </a:rPr>
              <a:t/>
            </a:r>
            <a:br>
              <a:rPr lang="en-US" b="1" dirty="0" smtClean="0">
                <a:solidFill>
                  <a:schemeClr val="tx1"/>
                </a:solidFill>
                <a:latin typeface="Aharoni" pitchFamily="2" charset="-79"/>
                <a:cs typeface="Aharoni" pitchFamily="2" charset="-79"/>
              </a:rPr>
            </a:br>
            <a:endParaRPr lang="en-US" b="1" dirty="0">
              <a:solidFill>
                <a:schemeClr val="tx1"/>
              </a:solidFill>
              <a:latin typeface="Aharoni" pitchFamily="2" charset="-79"/>
              <a:cs typeface="Aharoni" pitchFamily="2" charset="-79"/>
            </a:endParaRPr>
          </a:p>
        </p:txBody>
      </p:sp>
      <p:sp>
        <p:nvSpPr>
          <p:cNvPr id="8" name="TextBox 7"/>
          <p:cNvSpPr txBox="1"/>
          <p:nvPr/>
        </p:nvSpPr>
        <p:spPr>
          <a:xfrm>
            <a:off x="6096000" y="4663622"/>
            <a:ext cx="2940496" cy="1200329"/>
          </a:xfrm>
          <a:prstGeom prst="rect">
            <a:avLst/>
          </a:prstGeom>
          <a:noFill/>
        </p:spPr>
        <p:txBody>
          <a:bodyPr wrap="square" rtlCol="0">
            <a:spAutoFit/>
          </a:bodyPr>
          <a:lstStyle/>
          <a:p>
            <a:r>
              <a:rPr lang="en-US" dirty="0" smtClean="0"/>
              <a:t>PRESENTED BY:</a:t>
            </a:r>
          </a:p>
          <a:p>
            <a:r>
              <a:rPr lang="en-US" dirty="0" smtClean="0"/>
              <a:t>Dr. </a:t>
            </a:r>
            <a:r>
              <a:rPr lang="en-US" dirty="0" err="1" smtClean="0"/>
              <a:t>Aena</a:t>
            </a:r>
            <a:r>
              <a:rPr lang="en-US" dirty="0" smtClean="0"/>
              <a:t> Jain </a:t>
            </a:r>
            <a:r>
              <a:rPr lang="en-US" dirty="0" err="1" smtClean="0"/>
              <a:t>Pundir</a:t>
            </a:r>
            <a:endParaRPr lang="en-US" dirty="0" smtClean="0"/>
          </a:p>
          <a:p>
            <a:r>
              <a:rPr lang="en-US" dirty="0" smtClean="0"/>
              <a:t>Professor </a:t>
            </a:r>
          </a:p>
          <a:p>
            <a:r>
              <a:rPr lang="en-US" dirty="0" smtClean="0"/>
              <a:t>Dept. of Periodontology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sp>
        <p:nvSpPr>
          <p:cNvPr id="3" name="Content Placeholder 2"/>
          <p:cNvSpPr>
            <a:spLocks noGrp="1"/>
          </p:cNvSpPr>
          <p:nvPr>
            <p:ph idx="1"/>
          </p:nvPr>
        </p:nvSpPr>
        <p:spPr/>
        <p:txBody>
          <a:bodyPr/>
          <a:lstStyle/>
          <a:p>
            <a:pPr>
              <a:buNone/>
            </a:pPr>
            <a:r>
              <a:rPr lang="en-IN" b="1" dirty="0" smtClean="0"/>
              <a:t>F. Scaling and Root </a:t>
            </a:r>
            <a:r>
              <a:rPr lang="en-IN" b="1" dirty="0" err="1" smtClean="0"/>
              <a:t>Planing</a:t>
            </a:r>
            <a:r>
              <a:rPr lang="en-IN" b="1" dirty="0" smtClean="0"/>
              <a:t> </a:t>
            </a:r>
          </a:p>
          <a:p>
            <a:pPr>
              <a:buFont typeface="Wingdings" pitchFamily="2" charset="2"/>
              <a:buChar char="ü"/>
            </a:pPr>
            <a:r>
              <a:rPr lang="en-IN" dirty="0" smtClean="0"/>
              <a:t>Although scaling and root </a:t>
            </a:r>
            <a:r>
              <a:rPr lang="en-IN" dirty="0" err="1" smtClean="0"/>
              <a:t>planing</a:t>
            </a:r>
            <a:r>
              <a:rPr lang="en-IN" dirty="0" smtClean="0"/>
              <a:t> have been performed previously as part of Phase I therapy, ......all exposed root surfaces should be carefully explored and planed as needed as part of the surgical procedure.</a:t>
            </a:r>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10</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sp>
        <p:nvSpPr>
          <p:cNvPr id="3" name="Content Placeholder 2"/>
          <p:cNvSpPr>
            <a:spLocks noGrp="1"/>
          </p:cNvSpPr>
          <p:nvPr>
            <p:ph idx="1"/>
          </p:nvPr>
        </p:nvSpPr>
        <p:spPr/>
        <p:txBody>
          <a:bodyPr>
            <a:normAutofit/>
          </a:bodyPr>
          <a:lstStyle/>
          <a:p>
            <a:pPr algn="just">
              <a:lnSpc>
                <a:spcPct val="150000"/>
              </a:lnSpc>
              <a:buNone/>
            </a:pPr>
            <a:r>
              <a:rPr lang="en-IN" sz="2800" b="1" dirty="0" smtClean="0"/>
              <a:t>G. </a:t>
            </a:r>
            <a:r>
              <a:rPr lang="en-IN" sz="2800" b="1" dirty="0" err="1" smtClean="0"/>
              <a:t>Hemostasis</a:t>
            </a:r>
            <a:r>
              <a:rPr lang="en-IN" sz="2800" b="1" dirty="0" smtClean="0"/>
              <a:t> </a:t>
            </a:r>
          </a:p>
          <a:p>
            <a:pPr algn="just">
              <a:lnSpc>
                <a:spcPct val="150000"/>
              </a:lnSpc>
              <a:buFont typeface="Wingdings" pitchFamily="2" charset="2"/>
              <a:buChar char="ü"/>
            </a:pPr>
            <a:r>
              <a:rPr lang="en-IN" sz="2800" dirty="0" smtClean="0"/>
              <a:t>good </a:t>
            </a:r>
            <a:r>
              <a:rPr lang="en-IN" sz="2800" dirty="0" err="1" smtClean="0"/>
              <a:t>intraoperative</a:t>
            </a:r>
            <a:r>
              <a:rPr lang="en-IN" sz="2800" dirty="0" smtClean="0"/>
              <a:t> control of bleeding permits an accurate visualization of the extent of disease, pattern of bone destruction, and  anatomy and condition of the root surfaces. </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sp>
        <p:nvSpPr>
          <p:cNvPr id="3" name="Content Placeholder 2"/>
          <p:cNvSpPr>
            <a:spLocks noGrp="1"/>
          </p:cNvSpPr>
          <p:nvPr>
            <p:ph idx="1"/>
          </p:nvPr>
        </p:nvSpPr>
        <p:spPr/>
        <p:txBody>
          <a:bodyPr>
            <a:normAutofit/>
          </a:bodyPr>
          <a:lstStyle/>
          <a:p>
            <a:pPr algn="just">
              <a:lnSpc>
                <a:spcPct val="150000"/>
              </a:lnSpc>
              <a:buNone/>
            </a:pPr>
            <a:r>
              <a:rPr lang="en-IN" sz="2800" b="1" dirty="0" smtClean="0"/>
              <a:t>G. </a:t>
            </a:r>
            <a:r>
              <a:rPr lang="en-IN" sz="2800" b="1" dirty="0" err="1" smtClean="0"/>
              <a:t>Hemostasis</a:t>
            </a:r>
            <a:r>
              <a:rPr lang="en-IN" sz="2800" b="1" dirty="0" smtClean="0"/>
              <a:t> </a:t>
            </a:r>
          </a:p>
          <a:p>
            <a:pPr algn="just">
              <a:lnSpc>
                <a:spcPct val="150000"/>
              </a:lnSpc>
              <a:buFont typeface="Wingdings" pitchFamily="2" charset="2"/>
              <a:buChar char="ü"/>
            </a:pPr>
            <a:r>
              <a:rPr lang="en-IN" sz="2800" dirty="0" smtClean="0"/>
              <a:t>control of </a:t>
            </a:r>
            <a:r>
              <a:rPr lang="en-IN" sz="2800" dirty="0" err="1" smtClean="0"/>
              <a:t>intraoperative</a:t>
            </a:r>
            <a:r>
              <a:rPr lang="en-IN" sz="2800" dirty="0" smtClean="0"/>
              <a:t> bleeding can be managed with Continuous suctioning of surgical site with an aspirator .</a:t>
            </a:r>
          </a:p>
          <a:p>
            <a:pPr algn="just">
              <a:lnSpc>
                <a:spcPct val="150000"/>
              </a:lnSpc>
              <a:buFont typeface="Wingdings" pitchFamily="2" charset="2"/>
              <a:buChar char="ü"/>
            </a:pPr>
            <a:r>
              <a:rPr lang="en-IN" sz="2800" dirty="0" smtClean="0"/>
              <a:t>Application of pressure to the surgical wound with moist gauze.</a:t>
            </a:r>
          </a:p>
          <a:p>
            <a:pPr algn="just">
              <a:lnSpc>
                <a:spcPct val="150000"/>
              </a:lnSpc>
              <a:buFont typeface="Wingdings" pitchFamily="2" charset="2"/>
              <a:buChar char="ü"/>
            </a:pP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sp>
        <p:nvSpPr>
          <p:cNvPr id="3" name="Content Placeholder 2"/>
          <p:cNvSpPr>
            <a:spLocks noGrp="1"/>
          </p:cNvSpPr>
          <p:nvPr>
            <p:ph idx="1"/>
          </p:nvPr>
        </p:nvSpPr>
        <p:spPr/>
        <p:txBody>
          <a:bodyPr>
            <a:normAutofit fontScale="92500" lnSpcReduction="20000"/>
          </a:bodyPr>
          <a:lstStyle/>
          <a:p>
            <a:pPr algn="just">
              <a:lnSpc>
                <a:spcPct val="150000"/>
              </a:lnSpc>
              <a:buNone/>
            </a:pPr>
            <a:r>
              <a:rPr lang="en-IN" sz="2800" b="1" dirty="0" smtClean="0"/>
              <a:t>G. </a:t>
            </a:r>
            <a:r>
              <a:rPr lang="en-IN" sz="2800" b="1" dirty="0" err="1" smtClean="0"/>
              <a:t>Hemostasis</a:t>
            </a:r>
            <a:r>
              <a:rPr lang="en-IN" sz="2800" b="1" dirty="0" smtClean="0"/>
              <a:t> </a:t>
            </a:r>
          </a:p>
          <a:p>
            <a:pPr algn="just">
              <a:lnSpc>
                <a:spcPct val="150000"/>
              </a:lnSpc>
              <a:buFont typeface="Wingdings" pitchFamily="2" charset="2"/>
              <a:buChar char="ü"/>
            </a:pPr>
            <a:r>
              <a:rPr lang="en-IN" sz="2800" dirty="0" smtClean="0"/>
              <a:t>If a medium or large vessel is lacerated, a suture around the bleeding end may be necessary to control </a:t>
            </a:r>
            <a:r>
              <a:rPr lang="en-IN" sz="2800" dirty="0" err="1" smtClean="0"/>
              <a:t>hemorrhage</a:t>
            </a:r>
            <a:r>
              <a:rPr lang="en-IN" sz="2800" dirty="0" smtClean="0"/>
              <a:t>.</a:t>
            </a:r>
          </a:p>
          <a:p>
            <a:pPr algn="just">
              <a:lnSpc>
                <a:spcPct val="150000"/>
              </a:lnSpc>
              <a:buFont typeface="Wingdings" pitchFamily="2" charset="2"/>
              <a:buChar char="ü"/>
            </a:pPr>
            <a:r>
              <a:rPr lang="en-IN" sz="2800" dirty="0" smtClean="0"/>
              <a:t>Pressure should be applied through the tissue to determine the location that will stop blood flow in the severed vessel. Then a suture can be passed through the tissue and tied to restrict blood flow </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13</a:t>
            </a:fld>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IN" sz="2800" b="1" dirty="0" smtClean="0"/>
              <a:t>G. </a:t>
            </a:r>
            <a:r>
              <a:rPr lang="en-IN" sz="2800" b="1" dirty="0" err="1" smtClean="0"/>
              <a:t>Hemostasis</a:t>
            </a:r>
            <a:r>
              <a:rPr lang="en-IN" sz="2800" b="1" dirty="0" smtClean="0"/>
              <a:t> </a:t>
            </a:r>
          </a:p>
          <a:p>
            <a:pPr algn="just">
              <a:lnSpc>
                <a:spcPct val="150000"/>
              </a:lnSpc>
              <a:buFont typeface="Wingdings" pitchFamily="2" charset="2"/>
              <a:buChar char="ü"/>
            </a:pPr>
            <a:r>
              <a:rPr lang="en-IN" sz="2800" dirty="0" smtClean="0"/>
              <a:t>For slow, constant blood flow and oozing, </a:t>
            </a:r>
            <a:r>
              <a:rPr lang="en-IN" sz="2800" dirty="0" err="1" smtClean="0"/>
              <a:t>hemostasis</a:t>
            </a:r>
            <a:r>
              <a:rPr lang="en-IN" sz="2800" dirty="0" smtClean="0"/>
              <a:t> may be achieved with </a:t>
            </a:r>
            <a:r>
              <a:rPr lang="en-IN" sz="2800" dirty="0" err="1" smtClean="0"/>
              <a:t>hemostatic</a:t>
            </a:r>
            <a:r>
              <a:rPr lang="en-IN" sz="2800" dirty="0" smtClean="0"/>
              <a:t> agents. </a:t>
            </a:r>
          </a:p>
          <a:p>
            <a:pPr lvl="1" algn="just">
              <a:lnSpc>
                <a:spcPct val="150000"/>
              </a:lnSpc>
              <a:buFont typeface="Wingdings" pitchFamily="2" charset="2"/>
              <a:buChar char="ü"/>
            </a:pPr>
            <a:r>
              <a:rPr lang="en-IN" sz="2400" dirty="0" smtClean="0"/>
              <a:t>Absorbable </a:t>
            </a:r>
            <a:r>
              <a:rPr lang="en-IN" sz="2400" dirty="0" err="1" smtClean="0"/>
              <a:t>gelatin</a:t>
            </a:r>
            <a:r>
              <a:rPr lang="en-IN" sz="2400" dirty="0" smtClean="0"/>
              <a:t> sponge (</a:t>
            </a:r>
            <a:r>
              <a:rPr lang="en-IN" sz="2400" dirty="0" err="1" smtClean="0"/>
              <a:t>Gelfoam</a:t>
            </a:r>
            <a:r>
              <a:rPr lang="en-IN" sz="2400" dirty="0" smtClean="0"/>
              <a:t>), </a:t>
            </a:r>
          </a:p>
          <a:p>
            <a:pPr lvl="1" algn="just">
              <a:lnSpc>
                <a:spcPct val="150000"/>
              </a:lnSpc>
              <a:buFont typeface="Wingdings" pitchFamily="2" charset="2"/>
              <a:buChar char="ü"/>
            </a:pPr>
            <a:r>
              <a:rPr lang="en-IN" sz="2400" dirty="0" smtClean="0"/>
              <a:t>oxidized cellulose (</a:t>
            </a:r>
            <a:r>
              <a:rPr lang="en-IN" sz="2400" dirty="0" err="1" smtClean="0"/>
              <a:t>Oxycel</a:t>
            </a:r>
            <a:r>
              <a:rPr lang="en-IN" sz="2400" dirty="0" smtClean="0"/>
              <a:t>), </a:t>
            </a:r>
          </a:p>
          <a:p>
            <a:pPr lvl="1" algn="just">
              <a:lnSpc>
                <a:spcPct val="150000"/>
              </a:lnSpc>
              <a:buFont typeface="Wingdings" pitchFamily="2" charset="2"/>
              <a:buChar char="ü"/>
            </a:pPr>
            <a:r>
              <a:rPr lang="en-IN" sz="2400" dirty="0" smtClean="0"/>
              <a:t>oxidized regenerated cellulose (</a:t>
            </a:r>
            <a:r>
              <a:rPr lang="en-IN" sz="2400" dirty="0" err="1" smtClean="0"/>
              <a:t>Surgicel</a:t>
            </a:r>
            <a:r>
              <a:rPr lang="en-IN" sz="2400" dirty="0" smtClean="0"/>
              <a:t> Absorbable </a:t>
            </a:r>
            <a:r>
              <a:rPr lang="en-IN" sz="2400" dirty="0" err="1" smtClean="0"/>
              <a:t>Hemostat</a:t>
            </a:r>
            <a:r>
              <a:rPr lang="en-IN" sz="2400" dirty="0" smtClean="0"/>
              <a:t>), and </a:t>
            </a:r>
          </a:p>
          <a:p>
            <a:pPr lvl="1" algn="just">
              <a:lnSpc>
                <a:spcPct val="150000"/>
              </a:lnSpc>
              <a:buFont typeface="Wingdings" pitchFamily="2" charset="2"/>
              <a:buChar char="ü"/>
            </a:pPr>
            <a:r>
              <a:rPr lang="en-IN" sz="2400" dirty="0" err="1" smtClean="0"/>
              <a:t>microfibrillar</a:t>
            </a:r>
            <a:r>
              <a:rPr lang="en-IN" sz="2400" dirty="0" smtClean="0"/>
              <a:t> collagen </a:t>
            </a:r>
            <a:r>
              <a:rPr lang="en-IN" sz="2400" dirty="0" err="1" smtClean="0"/>
              <a:t>hemostat</a:t>
            </a:r>
            <a:r>
              <a:rPr lang="en-IN" sz="2400" dirty="0" smtClean="0"/>
              <a:t> (</a:t>
            </a:r>
            <a:r>
              <a:rPr lang="en-IN" sz="2400" dirty="0" err="1" smtClean="0"/>
              <a:t>Collacote</a:t>
            </a:r>
            <a:r>
              <a:rPr lang="en-IN" sz="2400" dirty="0" smtClean="0"/>
              <a:t>, </a:t>
            </a:r>
            <a:r>
              <a:rPr lang="en-IN" sz="2400" dirty="0" err="1" smtClean="0"/>
              <a:t>Collatape</a:t>
            </a:r>
            <a:r>
              <a:rPr lang="en-IN" sz="2400" dirty="0" smtClean="0"/>
              <a:t>, </a:t>
            </a:r>
            <a:r>
              <a:rPr lang="en-IN" sz="2400" dirty="0" err="1" smtClean="0"/>
              <a:t>Collaplug</a:t>
            </a:r>
            <a:r>
              <a:rPr lang="en-IN" sz="2400" dirty="0" smtClean="0"/>
              <a:t>)</a:t>
            </a:r>
            <a:endParaRPr lang="en-IN" sz="24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14</a:t>
            </a:fld>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sp>
        <p:nvSpPr>
          <p:cNvPr id="3" name="Content Placeholder 2"/>
          <p:cNvSpPr>
            <a:spLocks noGrp="1"/>
          </p:cNvSpPr>
          <p:nvPr>
            <p:ph idx="1"/>
          </p:nvPr>
        </p:nvSpPr>
        <p:spPr/>
        <p:txBody>
          <a:bodyPr>
            <a:normAutofit lnSpcReduction="10000"/>
          </a:bodyPr>
          <a:lstStyle/>
          <a:p>
            <a:pPr>
              <a:buNone/>
            </a:pPr>
            <a:r>
              <a:rPr lang="en-IN" b="1" dirty="0" smtClean="0"/>
              <a:t>H. </a:t>
            </a:r>
            <a:r>
              <a:rPr lang="en-IN" sz="2800" b="1" dirty="0" smtClean="0"/>
              <a:t>Periodontal Dressings (Periodontal Packs)</a:t>
            </a:r>
            <a:endParaRPr lang="en-IN" b="1" dirty="0" smtClean="0"/>
          </a:p>
          <a:p>
            <a:pPr algn="just">
              <a:lnSpc>
                <a:spcPct val="150000"/>
              </a:lnSpc>
              <a:buFont typeface="Wingdings" pitchFamily="2" charset="2"/>
              <a:buChar char="ü"/>
            </a:pPr>
            <a:r>
              <a:rPr lang="en-IN" sz="2800" dirty="0" smtClean="0"/>
              <a:t>minimizes the likelihood of postoperative infection and </a:t>
            </a:r>
            <a:r>
              <a:rPr lang="en-IN" sz="2800" dirty="0" err="1" smtClean="0"/>
              <a:t>hemorrhage</a:t>
            </a:r>
            <a:r>
              <a:rPr lang="en-IN" sz="2800" dirty="0" smtClean="0"/>
              <a:t>, </a:t>
            </a:r>
          </a:p>
          <a:p>
            <a:pPr algn="just">
              <a:lnSpc>
                <a:spcPct val="150000"/>
              </a:lnSpc>
              <a:buFont typeface="Wingdings" pitchFamily="2" charset="2"/>
              <a:buChar char="ü"/>
            </a:pPr>
            <a:r>
              <a:rPr lang="en-IN" sz="2800" dirty="0" smtClean="0"/>
              <a:t>facilitates healing by preventing surface trauma during mastication, and </a:t>
            </a:r>
          </a:p>
          <a:p>
            <a:pPr algn="just">
              <a:lnSpc>
                <a:spcPct val="150000"/>
              </a:lnSpc>
              <a:buFont typeface="Wingdings" pitchFamily="2" charset="2"/>
              <a:buChar char="ü"/>
            </a:pPr>
            <a:r>
              <a:rPr lang="en-IN" sz="2800" dirty="0" smtClean="0"/>
              <a:t>protects against pain induced by contact of the wound with food or the tongue during mastication. </a:t>
            </a:r>
            <a:r>
              <a:rPr lang="en-IN" sz="2800" b="1" dirty="0" smtClean="0"/>
              <a:t> </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15</a:t>
            </a:fld>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sp>
        <p:nvSpPr>
          <p:cNvPr id="3" name="Content Placeholder 2"/>
          <p:cNvSpPr>
            <a:spLocks noGrp="1"/>
          </p:cNvSpPr>
          <p:nvPr>
            <p:ph idx="1"/>
          </p:nvPr>
        </p:nvSpPr>
        <p:spPr/>
        <p:txBody>
          <a:bodyPr/>
          <a:lstStyle/>
          <a:p>
            <a:r>
              <a:rPr lang="en-IN" b="1" dirty="0" smtClean="0"/>
              <a:t>Zinc Oxide–</a:t>
            </a:r>
            <a:r>
              <a:rPr lang="en-IN" b="1" dirty="0" err="1" smtClean="0"/>
              <a:t>Eugenol</a:t>
            </a:r>
            <a:r>
              <a:rPr lang="en-IN" b="1" dirty="0" smtClean="0"/>
              <a:t> Packs </a:t>
            </a:r>
          </a:p>
          <a:p>
            <a:pPr>
              <a:buNone/>
            </a:pPr>
            <a:r>
              <a:rPr lang="en-IN" dirty="0" smtClean="0"/>
              <a:t>	</a:t>
            </a:r>
            <a:r>
              <a:rPr lang="en-IN" dirty="0" err="1" smtClean="0"/>
              <a:t>Wondr</a:t>
            </a:r>
            <a:r>
              <a:rPr lang="en-IN" dirty="0" smtClean="0"/>
              <a:t>–Pak developed by Ward in 1923 </a:t>
            </a:r>
          </a:p>
          <a:p>
            <a:r>
              <a:rPr lang="en-IN" b="1" dirty="0" err="1" smtClean="0"/>
              <a:t>Noneugenol</a:t>
            </a:r>
            <a:r>
              <a:rPr lang="en-IN" b="1" dirty="0" smtClean="0"/>
              <a:t> Packs </a:t>
            </a:r>
          </a:p>
          <a:p>
            <a:pPr>
              <a:buNone/>
            </a:pPr>
            <a:r>
              <a:rPr lang="en-IN" dirty="0" smtClean="0"/>
              <a:t>	Coe-Pak </a:t>
            </a:r>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16</a:t>
            </a:fld>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err="1" smtClean="0"/>
              <a:t>Noneugenol</a:t>
            </a:r>
            <a:r>
              <a:rPr lang="en-IN" sz="3600" b="1" dirty="0" smtClean="0"/>
              <a:t> Packs ....</a:t>
            </a:r>
            <a:r>
              <a:rPr lang="en-IN" sz="3600" dirty="0" smtClean="0"/>
              <a:t>Coe-Pak </a:t>
            </a:r>
            <a:endParaRPr lang="en-IN"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0807749-240A-4487-8C45-EF2AB84BD752}" type="slidenum">
              <a:rPr lang="en-IN" smtClean="0"/>
              <a:pPr/>
              <a:t>17</a:t>
            </a:fld>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Antibacterial Properties of Packs </a:t>
            </a:r>
          </a:p>
          <a:p>
            <a:pPr lvl="1"/>
            <a:r>
              <a:rPr lang="en-IN" dirty="0" err="1" smtClean="0"/>
              <a:t>Bacitracin</a:t>
            </a:r>
            <a:r>
              <a:rPr lang="en-IN" dirty="0" smtClean="0"/>
              <a:t>, </a:t>
            </a:r>
          </a:p>
          <a:p>
            <a:pPr lvl="1"/>
            <a:r>
              <a:rPr lang="en-IN" dirty="0" err="1" smtClean="0"/>
              <a:t>oxytetracycline</a:t>
            </a:r>
            <a:r>
              <a:rPr lang="en-IN" dirty="0" smtClean="0"/>
              <a:t> (</a:t>
            </a:r>
            <a:r>
              <a:rPr lang="en-IN" dirty="0" err="1" smtClean="0"/>
              <a:t>Terramycin</a:t>
            </a:r>
            <a:r>
              <a:rPr lang="en-IN" dirty="0" smtClean="0"/>
              <a:t>), </a:t>
            </a:r>
          </a:p>
          <a:p>
            <a:pPr lvl="1"/>
            <a:r>
              <a:rPr lang="en-IN" dirty="0" smtClean="0"/>
              <a:t>neomycin, and </a:t>
            </a:r>
          </a:p>
          <a:p>
            <a:pPr lvl="1"/>
            <a:r>
              <a:rPr lang="en-IN" dirty="0" err="1" smtClean="0"/>
              <a:t>Nitrofurazone</a:t>
            </a:r>
            <a:r>
              <a:rPr lang="en-IN" dirty="0" smtClean="0"/>
              <a:t> </a:t>
            </a:r>
          </a:p>
          <a:p>
            <a:r>
              <a:rPr lang="en-IN" dirty="0" smtClean="0"/>
              <a:t>but all may produce hypersensitivity reactions. </a:t>
            </a:r>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18</a:t>
            </a:fld>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980728"/>
            <a:ext cx="7431490" cy="498490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0807749-240A-4487-8C45-EF2AB84BD752}" type="slidenum">
              <a:rPr lang="en-IN" smtClean="0"/>
              <a:pPr/>
              <a:t>19</a:t>
            </a:fld>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CONTENT</a:t>
            </a:r>
            <a:endParaRPr lang="en-IN" sz="3600" b="1" dirty="0"/>
          </a:p>
        </p:txBody>
      </p:sp>
      <p:sp>
        <p:nvSpPr>
          <p:cNvPr id="3" name="Content Placeholder 2"/>
          <p:cNvSpPr>
            <a:spLocks noGrp="1"/>
          </p:cNvSpPr>
          <p:nvPr>
            <p:ph idx="1"/>
          </p:nvPr>
        </p:nvSpPr>
        <p:spPr/>
        <p:txBody>
          <a:bodyPr>
            <a:normAutofit fontScale="70000" lnSpcReduction="20000"/>
          </a:bodyPr>
          <a:lstStyle/>
          <a:p>
            <a:pPr algn="just"/>
            <a:r>
              <a:rPr lang="en-IN" b="1" dirty="0" smtClean="0"/>
              <a:t>Introduction </a:t>
            </a:r>
          </a:p>
          <a:p>
            <a:pPr algn="just"/>
            <a:r>
              <a:rPr lang="en-IN" b="1" dirty="0" smtClean="0"/>
              <a:t>Outpatient </a:t>
            </a:r>
            <a:r>
              <a:rPr lang="en-IN" b="1" dirty="0"/>
              <a:t>surgery </a:t>
            </a:r>
            <a:endParaRPr lang="en-IN" b="1" dirty="0" smtClean="0"/>
          </a:p>
          <a:p>
            <a:pPr lvl="1" algn="just">
              <a:buNone/>
            </a:pPr>
            <a:r>
              <a:rPr lang="en-IN" dirty="0" smtClean="0"/>
              <a:t>A</a:t>
            </a:r>
            <a:r>
              <a:rPr lang="en-IN" dirty="0"/>
              <a:t>. Patient preparation </a:t>
            </a:r>
            <a:endParaRPr lang="en-IN" dirty="0" smtClean="0"/>
          </a:p>
          <a:p>
            <a:pPr lvl="1" algn="just">
              <a:buNone/>
            </a:pPr>
            <a:r>
              <a:rPr lang="en-IN" dirty="0" smtClean="0"/>
              <a:t>B</a:t>
            </a:r>
            <a:r>
              <a:rPr lang="en-IN" dirty="0"/>
              <a:t>. Emergency equipment </a:t>
            </a:r>
            <a:endParaRPr lang="en-IN" dirty="0" smtClean="0"/>
          </a:p>
          <a:p>
            <a:pPr lvl="1" algn="just">
              <a:buNone/>
            </a:pPr>
            <a:r>
              <a:rPr lang="en-IN" dirty="0" smtClean="0"/>
              <a:t>C</a:t>
            </a:r>
            <a:r>
              <a:rPr lang="en-IN" dirty="0"/>
              <a:t>. Measures to prevent transmission of infection </a:t>
            </a:r>
            <a:endParaRPr lang="en-IN" dirty="0" smtClean="0"/>
          </a:p>
          <a:p>
            <a:pPr lvl="1" algn="just">
              <a:buNone/>
            </a:pPr>
            <a:r>
              <a:rPr lang="en-IN" dirty="0" smtClean="0"/>
              <a:t>D</a:t>
            </a:r>
            <a:r>
              <a:rPr lang="en-IN" dirty="0"/>
              <a:t>. Sedation and </a:t>
            </a:r>
            <a:r>
              <a:rPr lang="en-IN" dirty="0" err="1"/>
              <a:t>anesthesia</a:t>
            </a:r>
            <a:r>
              <a:rPr lang="en-IN" dirty="0"/>
              <a:t> </a:t>
            </a:r>
            <a:endParaRPr lang="en-IN" dirty="0" smtClean="0"/>
          </a:p>
          <a:p>
            <a:pPr lvl="1" algn="just">
              <a:buNone/>
            </a:pPr>
            <a:r>
              <a:rPr lang="en-IN" dirty="0" smtClean="0"/>
              <a:t>E</a:t>
            </a:r>
            <a:r>
              <a:rPr lang="en-IN" dirty="0"/>
              <a:t>. Tissue management </a:t>
            </a:r>
            <a:endParaRPr lang="en-IN" dirty="0" smtClean="0"/>
          </a:p>
          <a:p>
            <a:pPr lvl="1" algn="just">
              <a:buNone/>
            </a:pPr>
            <a:r>
              <a:rPr lang="en-IN" dirty="0" smtClean="0"/>
              <a:t>F</a:t>
            </a:r>
            <a:r>
              <a:rPr lang="en-IN" dirty="0"/>
              <a:t>. Scaling and root </a:t>
            </a:r>
            <a:r>
              <a:rPr lang="en-IN" dirty="0" err="1" smtClean="0"/>
              <a:t>planing</a:t>
            </a:r>
            <a:r>
              <a:rPr lang="en-IN" dirty="0" smtClean="0"/>
              <a:t> </a:t>
            </a:r>
          </a:p>
          <a:p>
            <a:pPr lvl="1" algn="just">
              <a:buNone/>
            </a:pPr>
            <a:r>
              <a:rPr lang="en-IN" dirty="0" smtClean="0"/>
              <a:t>G</a:t>
            </a:r>
            <a:r>
              <a:rPr lang="en-IN" dirty="0"/>
              <a:t>. </a:t>
            </a:r>
            <a:r>
              <a:rPr lang="en-IN" dirty="0" err="1"/>
              <a:t>Hemostasis</a:t>
            </a:r>
            <a:r>
              <a:rPr lang="en-IN" dirty="0"/>
              <a:t> </a:t>
            </a:r>
            <a:endParaRPr lang="en-IN" dirty="0" smtClean="0"/>
          </a:p>
          <a:p>
            <a:pPr lvl="1" algn="just">
              <a:buNone/>
            </a:pPr>
            <a:r>
              <a:rPr lang="en-IN" dirty="0" smtClean="0"/>
              <a:t>H</a:t>
            </a:r>
            <a:r>
              <a:rPr lang="en-IN" dirty="0"/>
              <a:t>. Periodontal dressings </a:t>
            </a:r>
            <a:endParaRPr lang="en-IN" dirty="0" smtClean="0"/>
          </a:p>
          <a:p>
            <a:pPr lvl="1" algn="just">
              <a:buNone/>
            </a:pPr>
            <a:r>
              <a:rPr lang="en-IN" dirty="0" smtClean="0"/>
              <a:t>I</a:t>
            </a:r>
            <a:r>
              <a:rPr lang="en-IN" dirty="0"/>
              <a:t>. Post operative instructions </a:t>
            </a:r>
            <a:endParaRPr lang="en-IN" dirty="0" smtClean="0"/>
          </a:p>
          <a:p>
            <a:pPr lvl="1" algn="just">
              <a:buNone/>
            </a:pPr>
            <a:r>
              <a:rPr lang="en-IN" dirty="0" smtClean="0"/>
              <a:t>J</a:t>
            </a:r>
            <a:r>
              <a:rPr lang="en-IN" dirty="0"/>
              <a:t>. Removal of pack and return </a:t>
            </a:r>
            <a:r>
              <a:rPr lang="en-IN" dirty="0" smtClean="0"/>
              <a:t>visit</a:t>
            </a:r>
          </a:p>
          <a:p>
            <a:pPr lvl="1" algn="just">
              <a:buNone/>
            </a:pPr>
            <a:r>
              <a:rPr lang="en-IN" dirty="0" smtClean="0"/>
              <a:t>K</a:t>
            </a:r>
            <a:r>
              <a:rPr lang="en-IN" dirty="0"/>
              <a:t>. Mouth care between </a:t>
            </a:r>
            <a:r>
              <a:rPr lang="en-IN" dirty="0" smtClean="0"/>
              <a:t>procedures</a:t>
            </a:r>
          </a:p>
          <a:p>
            <a:pPr lvl="1" algn="just">
              <a:buNone/>
            </a:pPr>
            <a:r>
              <a:rPr lang="en-IN" dirty="0" smtClean="0"/>
              <a:t>L</a:t>
            </a:r>
            <a:r>
              <a:rPr lang="en-IN" dirty="0"/>
              <a:t>. Management of postoperative </a:t>
            </a:r>
            <a:r>
              <a:rPr lang="en-IN" dirty="0" smtClean="0"/>
              <a:t>pain </a:t>
            </a:r>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2</a:t>
            </a:fld>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Retention of Packs </a:t>
            </a:r>
          </a:p>
          <a:p>
            <a:pPr algn="just">
              <a:lnSpc>
                <a:spcPct val="150000"/>
              </a:lnSpc>
            </a:pPr>
            <a:r>
              <a:rPr lang="en-IN" sz="2800" dirty="0" smtClean="0"/>
              <a:t>Periodontal dressings are usually kept in place mechanically by interlocking in </a:t>
            </a:r>
            <a:r>
              <a:rPr lang="en-IN" sz="2800" dirty="0" err="1" smtClean="0"/>
              <a:t>interdental</a:t>
            </a:r>
            <a:r>
              <a:rPr lang="en-IN" sz="2800" dirty="0" smtClean="0"/>
              <a:t> spaces and joining the lingual and facial portions of the pack. </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20</a:t>
            </a:fld>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1907704" y="717124"/>
            <a:ext cx="4752527" cy="561188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0807749-240A-4487-8C45-EF2AB84BD752}" type="slidenum">
              <a:rPr lang="en-IN" smtClean="0"/>
              <a:pPr/>
              <a:t>21</a:t>
            </a:fld>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l="37984" t="32226" r="23611" b="39158"/>
          <a:stretch>
            <a:fillRect/>
          </a:stretch>
        </p:blipFill>
        <p:spPr bwMode="auto">
          <a:xfrm>
            <a:off x="1331640" y="1853296"/>
            <a:ext cx="5912236" cy="330389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00807749-240A-4487-8C45-EF2AB84BD752}" type="slidenum">
              <a:rPr lang="en-IN" smtClean="0"/>
              <a:pPr/>
              <a:t>22</a:t>
            </a:fld>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sp>
        <p:nvSpPr>
          <p:cNvPr id="3" name="Content Placeholder 2"/>
          <p:cNvSpPr>
            <a:spLocks noGrp="1"/>
          </p:cNvSpPr>
          <p:nvPr>
            <p:ph idx="1"/>
          </p:nvPr>
        </p:nvSpPr>
        <p:spPr/>
        <p:txBody>
          <a:bodyPr>
            <a:normAutofit/>
          </a:bodyPr>
          <a:lstStyle/>
          <a:p>
            <a:pPr marL="571500" indent="-571500">
              <a:buAutoNum type="romanUcPeriod"/>
            </a:pPr>
            <a:r>
              <a:rPr lang="en-IN" sz="2800" b="1" dirty="0" smtClean="0"/>
              <a:t>Postoperative Instructions </a:t>
            </a:r>
          </a:p>
          <a:p>
            <a:pPr marL="571500" indent="-571500"/>
            <a:r>
              <a:rPr lang="en-IN" sz="2800" dirty="0" smtClean="0"/>
              <a:t>avoid hot liquids during the first 24 hours </a:t>
            </a:r>
            <a:r>
              <a:rPr lang="en-IN" sz="2800" b="1" dirty="0" smtClean="0"/>
              <a:t> </a:t>
            </a:r>
          </a:p>
          <a:p>
            <a:pPr marL="571500" indent="-571500"/>
            <a:r>
              <a:rPr lang="en-IN" sz="2800" dirty="0" smtClean="0"/>
              <a:t>Do not smoke </a:t>
            </a:r>
          </a:p>
          <a:p>
            <a:pPr marL="571500" indent="-571500"/>
            <a:r>
              <a:rPr lang="en-IN" sz="2800" dirty="0" smtClean="0"/>
              <a:t>Do not brush over the pack </a:t>
            </a:r>
          </a:p>
          <a:p>
            <a:pPr marL="571500" indent="-571500"/>
            <a:r>
              <a:rPr lang="en-IN" sz="2800" dirty="0" smtClean="0"/>
              <a:t>During the first day, apply ice intermittently on the face over the operated area </a:t>
            </a:r>
          </a:p>
          <a:p>
            <a:pPr marL="571500" indent="-571500"/>
            <a:r>
              <a:rPr lang="en-IN" sz="2800" dirty="0" smtClean="0"/>
              <a:t>Do not try to stop bleeding by rinsing. </a:t>
            </a:r>
          </a:p>
          <a:p>
            <a:pPr marL="571500" indent="-571500"/>
            <a:r>
              <a:rPr lang="en-IN" sz="2800" dirty="0" smtClean="0"/>
              <a:t>As a general rule, the pack is kept on for 1 week after surgery. </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23</a:t>
            </a:fld>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First Postoperative Week </a:t>
            </a:r>
          </a:p>
          <a:p>
            <a:pPr algn="just">
              <a:lnSpc>
                <a:spcPct val="150000"/>
              </a:lnSpc>
            </a:pPr>
            <a:r>
              <a:rPr lang="en-IN" sz="2800" dirty="0" smtClean="0"/>
              <a:t>Persistent bleeding after surgery.</a:t>
            </a:r>
          </a:p>
          <a:p>
            <a:pPr lvl="1" algn="just">
              <a:lnSpc>
                <a:spcPct val="150000"/>
              </a:lnSpc>
            </a:pPr>
            <a:r>
              <a:rPr lang="en-IN" sz="2400" dirty="0" smtClean="0"/>
              <a:t>The pack is removed, the bleeding points are located, and the bleeding is stopped with pressure, </a:t>
            </a:r>
            <a:r>
              <a:rPr lang="en-IN" sz="2400" dirty="0" err="1" smtClean="0"/>
              <a:t>electrosurgery</a:t>
            </a:r>
            <a:r>
              <a:rPr lang="en-IN" sz="2400" dirty="0" smtClean="0"/>
              <a:t>, or </a:t>
            </a:r>
            <a:r>
              <a:rPr lang="en-IN" sz="2400" dirty="0" err="1" smtClean="0"/>
              <a:t>electrocautery</a:t>
            </a:r>
            <a:r>
              <a:rPr lang="en-IN" sz="2400" dirty="0" smtClean="0"/>
              <a:t>. After the bleeding is stopped, the area is repacked.  </a:t>
            </a:r>
          </a:p>
        </p:txBody>
      </p:sp>
      <p:sp>
        <p:nvSpPr>
          <p:cNvPr id="4" name="Slide Number Placeholder 3"/>
          <p:cNvSpPr>
            <a:spLocks noGrp="1"/>
          </p:cNvSpPr>
          <p:nvPr>
            <p:ph type="sldNum" sz="quarter" idx="12"/>
          </p:nvPr>
        </p:nvSpPr>
        <p:spPr/>
        <p:txBody>
          <a:bodyPr/>
          <a:lstStyle/>
          <a:p>
            <a:fld id="{00807749-240A-4487-8C45-EF2AB84BD752}" type="slidenum">
              <a:rPr lang="en-IN" smtClean="0"/>
              <a:pPr/>
              <a:t>24</a:t>
            </a:fld>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dirty="0" smtClean="0"/>
              <a:t>Sensitivity to percussion</a:t>
            </a:r>
          </a:p>
          <a:p>
            <a:pPr lvl="1" algn="just">
              <a:lnSpc>
                <a:spcPct val="150000"/>
              </a:lnSpc>
            </a:pPr>
            <a:r>
              <a:rPr lang="en-IN" dirty="0" smtClean="0"/>
              <a:t>Extension of inflammation into the periodontal ligament.</a:t>
            </a:r>
          </a:p>
          <a:p>
            <a:pPr lvl="1" algn="just">
              <a:lnSpc>
                <a:spcPct val="150000"/>
              </a:lnSpc>
            </a:pPr>
            <a:r>
              <a:rPr lang="en-IN" dirty="0" smtClean="0"/>
              <a:t>by excess pack, which interferes with the occlusion </a:t>
            </a:r>
          </a:p>
          <a:p>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25</a:t>
            </a:fld>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smtClean="0"/>
              <a:t>The pack should be removed and the </a:t>
            </a:r>
            <a:r>
              <a:rPr lang="en-IN" sz="2800" dirty="0" err="1" smtClean="0"/>
              <a:t>gingiva</a:t>
            </a:r>
            <a:r>
              <a:rPr lang="en-IN" sz="2800" dirty="0" smtClean="0"/>
              <a:t> checked for localized areas of infection or irritation, which should be cleaned or incised to provide drainage. </a:t>
            </a:r>
          </a:p>
          <a:p>
            <a:pPr algn="just">
              <a:lnSpc>
                <a:spcPct val="150000"/>
              </a:lnSpc>
            </a:pPr>
            <a:r>
              <a:rPr lang="en-IN" sz="2800" dirty="0" smtClean="0"/>
              <a:t>Particles of calculus that may have been overlooked should be removed. </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26</a:t>
            </a:fld>
            <a:endParaRPr lang="en-I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IN" dirty="0" smtClean="0"/>
              <a:t>Swelling </a:t>
            </a:r>
          </a:p>
          <a:p>
            <a:pPr lvl="1" algn="just">
              <a:lnSpc>
                <a:spcPct val="150000"/>
              </a:lnSpc>
            </a:pPr>
            <a:r>
              <a:rPr lang="en-IN" dirty="0" smtClean="0"/>
              <a:t>In the first 2 postoperative days, some patients may report a soft, painless swelling of the cheek in the surgical area.</a:t>
            </a:r>
          </a:p>
          <a:p>
            <a:pPr lvl="1" algn="just">
              <a:lnSpc>
                <a:spcPct val="150000"/>
              </a:lnSpc>
            </a:pPr>
            <a:r>
              <a:rPr lang="en-IN" dirty="0" smtClean="0"/>
              <a:t>Lymph node enlargement may occur, and the temperature may be slightly elevated. </a:t>
            </a:r>
          </a:p>
          <a:p>
            <a:pPr lvl="1" algn="just">
              <a:lnSpc>
                <a:spcPct val="150000"/>
              </a:lnSpc>
            </a:pPr>
            <a:r>
              <a:rPr lang="en-IN" dirty="0" smtClean="0"/>
              <a:t>The area of operation itself is usually symptom free. </a:t>
            </a:r>
          </a:p>
        </p:txBody>
      </p:sp>
      <p:sp>
        <p:nvSpPr>
          <p:cNvPr id="4" name="Slide Number Placeholder 3"/>
          <p:cNvSpPr>
            <a:spLocks noGrp="1"/>
          </p:cNvSpPr>
          <p:nvPr>
            <p:ph type="sldNum" sz="quarter" idx="12"/>
          </p:nvPr>
        </p:nvSpPr>
        <p:spPr/>
        <p:txBody>
          <a:bodyPr/>
          <a:lstStyle/>
          <a:p>
            <a:fld id="{00807749-240A-4487-8C45-EF2AB84BD752}" type="slidenum">
              <a:rPr lang="en-IN" smtClean="0"/>
              <a:pPr/>
              <a:t>27</a:t>
            </a:fld>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smtClean="0"/>
              <a:t>This type of involvement results from a localized inflammatory reaction to the procedure. </a:t>
            </a:r>
          </a:p>
          <a:p>
            <a:pPr algn="just">
              <a:lnSpc>
                <a:spcPct val="150000"/>
              </a:lnSpc>
            </a:pPr>
            <a:r>
              <a:rPr lang="en-IN" sz="2800" dirty="0" smtClean="0"/>
              <a:t>It generally subsides by the fourth postoperative day, without necessitating removal of the pack. </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28</a:t>
            </a:fld>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Feeling of weakness</a:t>
            </a:r>
          </a:p>
          <a:p>
            <a:pPr lvl="1" algn="just">
              <a:lnSpc>
                <a:spcPct val="150000"/>
              </a:lnSpc>
            </a:pPr>
            <a:r>
              <a:rPr lang="en-IN" dirty="0" smtClean="0"/>
              <a:t>Occasionally, patients report having experienced a “washed-out,” weakened feeling for about 24 hours after surgery. </a:t>
            </a:r>
          </a:p>
          <a:p>
            <a:pPr lvl="1" algn="just">
              <a:lnSpc>
                <a:spcPct val="150000"/>
              </a:lnSpc>
            </a:pPr>
            <a:r>
              <a:rPr lang="en-IN" dirty="0" smtClean="0"/>
              <a:t>This represents a systemic reaction to a transient </a:t>
            </a:r>
            <a:r>
              <a:rPr lang="en-IN" dirty="0" err="1" smtClean="0"/>
              <a:t>bacteremia</a:t>
            </a:r>
            <a:r>
              <a:rPr lang="en-IN" dirty="0" smtClean="0"/>
              <a:t> induced by the procedure. </a:t>
            </a:r>
          </a:p>
          <a:p>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29</a:t>
            </a:fld>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Hospital periodontal surgery</a:t>
            </a:r>
          </a:p>
          <a:p>
            <a:pPr lvl="1">
              <a:buNone/>
            </a:pPr>
            <a:r>
              <a:rPr lang="en-IN" dirty="0" smtClean="0"/>
              <a:t> A. Indication</a:t>
            </a:r>
          </a:p>
          <a:p>
            <a:pPr lvl="1">
              <a:buNone/>
            </a:pPr>
            <a:r>
              <a:rPr lang="en-IN" dirty="0" smtClean="0"/>
              <a:t> B. Patient preparation </a:t>
            </a:r>
          </a:p>
          <a:p>
            <a:pPr lvl="1">
              <a:buNone/>
            </a:pPr>
            <a:r>
              <a:rPr lang="en-IN" dirty="0" smtClean="0"/>
              <a:t> C. Postoperative instructions </a:t>
            </a:r>
          </a:p>
          <a:p>
            <a:r>
              <a:rPr lang="en-IN" dirty="0" smtClean="0"/>
              <a:t>Surgical instruments</a:t>
            </a:r>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3</a:t>
            </a:fld>
            <a:endParaRPr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smtClean="0"/>
              <a:t>This reaction is prevented by premedication with amoxicillin (500 mg) every 8 hours, beginning 24 hours before the next procedure and continuing for 5 days postoperatively.</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30</a:t>
            </a:fld>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dirty="0" smtClean="0"/>
              <a:t>J. </a:t>
            </a:r>
            <a:r>
              <a:rPr lang="en-IN" sz="2800" b="1" dirty="0" smtClean="0"/>
              <a:t>Removal of Pack and Return Visit</a:t>
            </a:r>
            <a:endParaRPr lang="en-IN" b="1" dirty="0" smtClean="0"/>
          </a:p>
          <a:p>
            <a:pPr algn="just">
              <a:lnSpc>
                <a:spcPct val="150000"/>
              </a:lnSpc>
            </a:pPr>
            <a:r>
              <a:rPr lang="en-IN" sz="2800" dirty="0" smtClean="0"/>
              <a:t>after 1 week, the periodontal pack is taken off by inserting a surgical hoe along the margin and exerting gentle lateral pressure. </a:t>
            </a:r>
          </a:p>
          <a:p>
            <a:pPr algn="just">
              <a:lnSpc>
                <a:spcPct val="150000"/>
              </a:lnSpc>
            </a:pPr>
            <a:r>
              <a:rPr lang="en-IN" sz="2800" dirty="0" smtClean="0"/>
              <a:t>Particles may be enmeshed in the cut surface and should be carefully picked off with fine cotton pliers</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31</a:t>
            </a:fld>
            <a:endParaRPr lang="en-I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buNone/>
            </a:pPr>
            <a:r>
              <a:rPr lang="en-IN" b="1" dirty="0" smtClean="0"/>
              <a:t>K. Mouth Care between Procedures</a:t>
            </a:r>
          </a:p>
          <a:p>
            <a:pPr algn="just">
              <a:lnSpc>
                <a:spcPct val="150000"/>
              </a:lnSpc>
            </a:pPr>
            <a:r>
              <a:rPr lang="en-IN" sz="2800" dirty="0" smtClean="0"/>
              <a:t>Vigorous brushing is not feasible during the first week after the pack is removed. </a:t>
            </a:r>
          </a:p>
          <a:p>
            <a:pPr algn="just">
              <a:lnSpc>
                <a:spcPct val="150000"/>
              </a:lnSpc>
            </a:pPr>
            <a:r>
              <a:rPr lang="en-IN" sz="2800" dirty="0" smtClean="0"/>
              <a:t>However, the patient is informed that plaque and food accumulation impair healing and is advised to try to keep the area as clean as possible by the gentle use of soft toothbrushes and light water irrigation</a:t>
            </a:r>
            <a:r>
              <a:rPr lang="en-IN" dirty="0" smtClean="0"/>
              <a:t>.</a:t>
            </a:r>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32</a:t>
            </a:fld>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gn="just">
              <a:lnSpc>
                <a:spcPct val="150000"/>
              </a:lnSpc>
            </a:pPr>
            <a:r>
              <a:rPr lang="en-IN" sz="2800" dirty="0" smtClean="0"/>
              <a:t>Patients should be told that </a:t>
            </a:r>
          </a:p>
          <a:p>
            <a:pPr marL="514350" indent="-514350" algn="just">
              <a:lnSpc>
                <a:spcPct val="150000"/>
              </a:lnSpc>
              <a:buAutoNum type="arabicParenBoth"/>
            </a:pPr>
            <a:r>
              <a:rPr lang="en-IN" sz="2800" dirty="0" smtClean="0"/>
              <a:t>more gingival bleeding will most likely occur than was present before the procedure, </a:t>
            </a:r>
          </a:p>
          <a:p>
            <a:pPr marL="514350" indent="-514350" algn="just">
              <a:lnSpc>
                <a:spcPct val="150000"/>
              </a:lnSpc>
              <a:buAutoNum type="arabicParenBoth"/>
            </a:pPr>
            <a:r>
              <a:rPr lang="en-IN" sz="2800" dirty="0" smtClean="0"/>
              <a:t>this bleeding is perfectly normal and will subside as healing progresses, and </a:t>
            </a:r>
          </a:p>
          <a:p>
            <a:pPr marL="514350" indent="-514350" algn="just">
              <a:lnSpc>
                <a:spcPct val="150000"/>
              </a:lnSpc>
              <a:buAutoNum type="arabicParenBoth"/>
            </a:pPr>
            <a:r>
              <a:rPr lang="en-IN" sz="2800" dirty="0" smtClean="0"/>
              <a:t>it should not deter them from following their oral hygiene regimen</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33</a:t>
            </a:fld>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HOSPITAL PERIODONTAL SURGERY</a:t>
            </a:r>
            <a:endParaRPr lang="en-IN" sz="3200" dirty="0"/>
          </a:p>
        </p:txBody>
      </p:sp>
      <p:sp>
        <p:nvSpPr>
          <p:cNvPr id="3" name="Content Placeholder 2"/>
          <p:cNvSpPr>
            <a:spLocks noGrp="1"/>
          </p:cNvSpPr>
          <p:nvPr>
            <p:ph idx="1"/>
          </p:nvPr>
        </p:nvSpPr>
        <p:spPr/>
        <p:txBody>
          <a:bodyPr>
            <a:normAutofit/>
          </a:bodyPr>
          <a:lstStyle/>
          <a:p>
            <a:pPr algn="just">
              <a:lnSpc>
                <a:spcPct val="150000"/>
              </a:lnSpc>
            </a:pPr>
            <a:r>
              <a:rPr lang="en-IN" sz="2800" dirty="0" smtClean="0"/>
              <a:t>Indications for hospital periodontal surgery include optimal control and management of apprehension, convenience for individuals who cannot endure multiple visits to complete surgical treatment, and patient protection.</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34</a:t>
            </a:fld>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b="1" dirty="0" smtClean="0"/>
              <a:t>Patient Apprehension </a:t>
            </a:r>
          </a:p>
          <a:p>
            <a:pPr lvl="1" algn="just">
              <a:lnSpc>
                <a:spcPct val="150000"/>
              </a:lnSpc>
            </a:pPr>
            <a:r>
              <a:rPr lang="en-IN" sz="2400" dirty="0" smtClean="0"/>
              <a:t>Gentleness, understanding, and preoperative sedation usually suffice to calm the fears of most patients.</a:t>
            </a:r>
          </a:p>
          <a:p>
            <a:pPr algn="just">
              <a:lnSpc>
                <a:spcPct val="150000"/>
              </a:lnSpc>
            </a:pPr>
            <a:r>
              <a:rPr lang="en-IN" sz="2800" b="1" dirty="0" smtClean="0"/>
              <a:t>Patient Convenience </a:t>
            </a:r>
          </a:p>
          <a:p>
            <a:pPr lvl="1" algn="just">
              <a:lnSpc>
                <a:spcPct val="150000"/>
              </a:lnSpc>
            </a:pPr>
            <a:r>
              <a:rPr lang="en-IN" sz="2400" dirty="0" smtClean="0"/>
              <a:t>With complete mouth surgery, there is less stress for the patient and less time involved in postoperative care</a:t>
            </a:r>
            <a:endParaRPr lang="en-IN" sz="24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35</a:t>
            </a:fld>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Patient Protection </a:t>
            </a:r>
          </a:p>
          <a:p>
            <a:pPr lvl="1" algn="just">
              <a:lnSpc>
                <a:spcPct val="150000"/>
              </a:lnSpc>
            </a:pPr>
            <a:r>
              <a:rPr lang="en-IN" dirty="0" smtClean="0"/>
              <a:t>some patients with cardiovascular disease, abnormal bleeding tendencies, or hyperthyroidism; those undergoing prolonged steroid therapy; and those with a history of rheumatic fever.</a:t>
            </a:r>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36</a:t>
            </a:fld>
            <a:endParaRPr lang="en-I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sz="2800" b="1" dirty="0" smtClean="0"/>
              <a:t>Patient Preparation </a:t>
            </a:r>
          </a:p>
          <a:p>
            <a:pPr>
              <a:buNone/>
            </a:pPr>
            <a:r>
              <a:rPr lang="en-IN" sz="2800" b="1" dirty="0" smtClean="0"/>
              <a:t>Premedication </a:t>
            </a:r>
          </a:p>
          <a:p>
            <a:pPr algn="just">
              <a:lnSpc>
                <a:spcPct val="150000"/>
              </a:lnSpc>
            </a:pPr>
            <a:r>
              <a:rPr lang="en-IN" sz="2800" dirty="0" smtClean="0"/>
              <a:t>Patients should be given a sedative the night before surgery. Benzodiazepines work well for most patients, allowing the patient to sleep well the night before surgery. </a:t>
            </a:r>
          </a:p>
          <a:p>
            <a:pPr algn="just">
              <a:lnSpc>
                <a:spcPct val="150000"/>
              </a:lnSpc>
            </a:pPr>
            <a:r>
              <a:rPr lang="en-IN" sz="2800" dirty="0" smtClean="0"/>
              <a:t>Patients with systemic problems (e.g., history of rheumatic fever, cardiovascular problems) are </a:t>
            </a:r>
            <a:r>
              <a:rPr lang="en-IN" sz="2800" dirty="0" err="1" smtClean="0"/>
              <a:t>premedicated</a:t>
            </a:r>
            <a:r>
              <a:rPr lang="en-IN" sz="2800" dirty="0" smtClean="0"/>
              <a:t> as needed</a:t>
            </a:r>
            <a:r>
              <a:rPr lang="en-IN" sz="2800" dirty="0"/>
              <a:t>.</a:t>
            </a:r>
            <a:endParaRPr lang="en-IN" sz="2800" dirty="0" smtClean="0"/>
          </a:p>
        </p:txBody>
      </p:sp>
      <p:sp>
        <p:nvSpPr>
          <p:cNvPr id="4" name="Slide Number Placeholder 3"/>
          <p:cNvSpPr>
            <a:spLocks noGrp="1"/>
          </p:cNvSpPr>
          <p:nvPr>
            <p:ph type="sldNum" sz="quarter" idx="12"/>
          </p:nvPr>
        </p:nvSpPr>
        <p:spPr/>
        <p:txBody>
          <a:bodyPr/>
          <a:lstStyle/>
          <a:p>
            <a:fld id="{00807749-240A-4487-8C45-EF2AB84BD752}" type="slidenum">
              <a:rPr lang="en-IN" smtClean="0"/>
              <a:pPr/>
              <a:t>37</a:t>
            </a:fld>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err="1" smtClean="0"/>
              <a:t>Anesthesia</a:t>
            </a:r>
            <a:r>
              <a:rPr lang="en-IN" b="1" dirty="0" smtClean="0"/>
              <a:t> </a:t>
            </a:r>
          </a:p>
          <a:p>
            <a:pPr algn="just">
              <a:lnSpc>
                <a:spcPct val="150000"/>
              </a:lnSpc>
            </a:pPr>
            <a:r>
              <a:rPr lang="en-IN" sz="2800" dirty="0" smtClean="0"/>
              <a:t>Local or general </a:t>
            </a:r>
            <a:r>
              <a:rPr lang="en-IN" sz="2800" dirty="0" err="1" smtClean="0"/>
              <a:t>anesthesia</a:t>
            </a:r>
            <a:r>
              <a:rPr lang="en-IN" sz="2800" dirty="0" smtClean="0"/>
              <a:t> may be used. </a:t>
            </a:r>
          </a:p>
          <a:p>
            <a:pPr algn="just">
              <a:lnSpc>
                <a:spcPct val="150000"/>
              </a:lnSpc>
            </a:pPr>
            <a:r>
              <a:rPr lang="en-IN" sz="2800" dirty="0" smtClean="0"/>
              <a:t>Local </a:t>
            </a:r>
            <a:r>
              <a:rPr lang="en-IN" sz="2800" dirty="0" err="1" smtClean="0"/>
              <a:t>anesthesia</a:t>
            </a:r>
            <a:r>
              <a:rPr lang="en-IN" sz="2800" dirty="0" smtClean="0"/>
              <a:t> is the method of choice, except for especially apprehensive patients</a:t>
            </a:r>
          </a:p>
          <a:p>
            <a:pPr algn="just">
              <a:lnSpc>
                <a:spcPct val="150000"/>
              </a:lnSpc>
            </a:pPr>
            <a:r>
              <a:rPr lang="en-IN" sz="2800" dirty="0" smtClean="0"/>
              <a:t>When general </a:t>
            </a:r>
            <a:r>
              <a:rPr lang="en-IN" sz="2800" dirty="0" err="1" smtClean="0"/>
              <a:t>anesthesia</a:t>
            </a:r>
            <a:r>
              <a:rPr lang="en-IN" sz="2800" dirty="0" smtClean="0"/>
              <a:t> is indicated, it is administered by an </a:t>
            </a:r>
            <a:r>
              <a:rPr lang="en-IN" sz="2800" dirty="0" err="1" smtClean="0"/>
              <a:t>anesthesiologist</a:t>
            </a:r>
            <a:r>
              <a:rPr lang="en-IN" i="1" dirty="0" smtClean="0"/>
              <a:t>. </a:t>
            </a:r>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38</a:t>
            </a:fld>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smtClean="0"/>
              <a:t>It is important that the patient also receive local </a:t>
            </a:r>
            <a:r>
              <a:rPr lang="en-IN" sz="2800" dirty="0" err="1" smtClean="0"/>
              <a:t>anesthesia</a:t>
            </a:r>
            <a:r>
              <a:rPr lang="en-IN" sz="2800" dirty="0" smtClean="0"/>
              <a:t>, administered as for routine periodontal surgery, to ensure comfort for the patient and reduced bleeding during the procedure.</a:t>
            </a:r>
          </a:p>
        </p:txBody>
      </p:sp>
      <p:sp>
        <p:nvSpPr>
          <p:cNvPr id="4" name="Slide Number Placeholder 3"/>
          <p:cNvSpPr>
            <a:spLocks noGrp="1"/>
          </p:cNvSpPr>
          <p:nvPr>
            <p:ph type="sldNum" sz="quarter" idx="12"/>
          </p:nvPr>
        </p:nvSpPr>
        <p:spPr/>
        <p:txBody>
          <a:bodyPr/>
          <a:lstStyle/>
          <a:p>
            <a:fld id="{00807749-240A-4487-8C45-EF2AB84BD752}" type="slidenum">
              <a:rPr lang="en-IN" smtClean="0"/>
              <a:pPr/>
              <a:t>39</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Learning </a:t>
            </a:r>
            <a:r>
              <a:rPr lang="en-US" dirty="0"/>
              <a:t>O</a:t>
            </a:r>
            <a:r>
              <a:rPr lang="en-US" dirty="0" smtClean="0"/>
              <a:t>bjectives</a:t>
            </a:r>
            <a:endParaRPr lang="en-US"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4</a:t>
            </a:fld>
            <a:endParaRPr lang="en-IN"/>
          </a:p>
        </p:txBody>
      </p:sp>
      <p:graphicFrame>
        <p:nvGraphicFramePr>
          <p:cNvPr id="5" name="Content Placeholder 4"/>
          <p:cNvGraphicFramePr>
            <a:graphicFrameLocks/>
          </p:cNvGraphicFramePr>
          <p:nvPr>
            <p:extLst>
              <p:ext uri="{D42A27DB-BD31-4B8C-83A1-F6EECF244321}">
                <p14:modId xmlns:p14="http://schemas.microsoft.com/office/powerpoint/2010/main" val="1489850769"/>
              </p:ext>
            </p:extLst>
          </p:nvPr>
        </p:nvGraphicFramePr>
        <p:xfrm>
          <a:off x="457200" y="1996048"/>
          <a:ext cx="8504238" cy="2225040"/>
        </p:xfrm>
        <a:graphic>
          <a:graphicData uri="http://schemas.openxmlformats.org/drawingml/2006/table">
            <a:tbl>
              <a:tblPr firstRow="1" bandRow="1">
                <a:tableStyleId>{3C2FFA5D-87B4-456A-9821-1D502468CF0F}</a:tableStyleId>
              </a:tblPr>
              <a:tblGrid>
                <a:gridCol w="2834746">
                  <a:extLst>
                    <a:ext uri="{9D8B030D-6E8A-4147-A177-3AD203B41FA5}">
                      <a16:colId xmlns:a16="http://schemas.microsoft.com/office/drawing/2014/main" val="1604619851"/>
                    </a:ext>
                  </a:extLst>
                </a:gridCol>
                <a:gridCol w="2834746">
                  <a:extLst>
                    <a:ext uri="{9D8B030D-6E8A-4147-A177-3AD203B41FA5}">
                      <a16:colId xmlns:a16="http://schemas.microsoft.com/office/drawing/2014/main" val="3759547216"/>
                    </a:ext>
                  </a:extLst>
                </a:gridCol>
                <a:gridCol w="2834746">
                  <a:extLst>
                    <a:ext uri="{9D8B030D-6E8A-4147-A177-3AD203B41FA5}">
                      <a16:colId xmlns:a16="http://schemas.microsoft.com/office/drawing/2014/main" val="3746635004"/>
                    </a:ext>
                  </a:extLst>
                </a:gridCol>
              </a:tblGrid>
              <a:tr h="370840">
                <a:tc>
                  <a:txBody>
                    <a:bodyPr/>
                    <a:lstStyle/>
                    <a:p>
                      <a:r>
                        <a:rPr lang="en-US" sz="1800" dirty="0" smtClean="0"/>
                        <a:t>Core area</a:t>
                      </a:r>
                      <a:endParaRPr lang="en-US" sz="1800" dirty="0"/>
                    </a:p>
                  </a:txBody>
                  <a:tcPr marT="45711" marB="45711"/>
                </a:tc>
                <a:tc>
                  <a:txBody>
                    <a:bodyPr/>
                    <a:lstStyle/>
                    <a:p>
                      <a:r>
                        <a:rPr lang="en-US" sz="1800" dirty="0" smtClean="0"/>
                        <a:t>Domain </a:t>
                      </a:r>
                      <a:endParaRPr lang="en-US" sz="1800" dirty="0"/>
                    </a:p>
                  </a:txBody>
                  <a:tcPr marT="45711" marB="45711"/>
                </a:tc>
                <a:tc>
                  <a:txBody>
                    <a:bodyPr/>
                    <a:lstStyle/>
                    <a:p>
                      <a:r>
                        <a:rPr lang="en-US" sz="1800" dirty="0" smtClean="0"/>
                        <a:t>Category </a:t>
                      </a:r>
                      <a:endParaRPr lang="en-US" sz="1800" dirty="0"/>
                    </a:p>
                  </a:txBody>
                  <a:tcPr marT="45711" marB="45711"/>
                </a:tc>
                <a:extLst>
                  <a:ext uri="{0D108BD9-81ED-4DB2-BD59-A6C34878D82A}">
                    <a16:rowId xmlns:a16="http://schemas.microsoft.com/office/drawing/2014/main" val="2309656859"/>
                  </a:ext>
                </a:extLst>
              </a:tr>
              <a:tr h="370840">
                <a:tc>
                  <a:txBody>
                    <a:bodyPr/>
                    <a:lstStyle/>
                    <a:p>
                      <a:pPr algn="just"/>
                      <a:r>
                        <a:rPr lang="en-US" dirty="0" smtClean="0"/>
                        <a:t>Introduction </a:t>
                      </a:r>
                    </a:p>
                  </a:txBody>
                  <a:tcPr/>
                </a:tc>
                <a:tc>
                  <a:txBody>
                    <a:bodyPr/>
                    <a:lstStyle/>
                    <a:p>
                      <a:r>
                        <a:rPr lang="en-US" sz="1800" dirty="0" smtClean="0"/>
                        <a:t>Affective</a:t>
                      </a:r>
                      <a:r>
                        <a:rPr lang="en-US" sz="1800" baseline="0" dirty="0" smtClean="0"/>
                        <a:t> </a:t>
                      </a:r>
                      <a:endParaRPr lang="en-US" sz="1800" dirty="0"/>
                    </a:p>
                  </a:txBody>
                  <a:tcPr marT="45711" marB="45711"/>
                </a:tc>
                <a:tc>
                  <a:txBody>
                    <a:bodyPr/>
                    <a:lstStyle/>
                    <a:p>
                      <a:r>
                        <a:rPr lang="en-US" sz="1800" dirty="0" smtClean="0"/>
                        <a:t>Desire</a:t>
                      </a:r>
                      <a:r>
                        <a:rPr lang="en-US" sz="1800" baseline="0" dirty="0" smtClean="0"/>
                        <a:t> to know</a:t>
                      </a:r>
                      <a:endParaRPr lang="en-US" sz="1800" dirty="0"/>
                    </a:p>
                  </a:txBody>
                  <a:tcPr marT="45711" marB="45711"/>
                </a:tc>
                <a:extLst>
                  <a:ext uri="{0D108BD9-81ED-4DB2-BD59-A6C34878D82A}">
                    <a16:rowId xmlns:a16="http://schemas.microsoft.com/office/drawing/2014/main" val="2627393020"/>
                  </a:ext>
                </a:extLst>
              </a:tr>
              <a:tr h="370840">
                <a:tc>
                  <a:txBody>
                    <a:bodyPr/>
                    <a:lstStyle/>
                    <a:p>
                      <a:pPr algn="just"/>
                      <a:r>
                        <a:rPr lang="en-US" dirty="0" smtClean="0"/>
                        <a:t>Objectives</a:t>
                      </a:r>
                    </a:p>
                  </a:txBody>
                  <a:tcPr/>
                </a:tc>
                <a:tc>
                  <a:txBody>
                    <a:bodyPr/>
                    <a:lstStyle/>
                    <a:p>
                      <a:r>
                        <a:rPr lang="en-US" sz="1800" dirty="0" smtClean="0"/>
                        <a:t>Cognitive </a:t>
                      </a:r>
                      <a:endParaRPr lang="en-US" sz="1800" dirty="0"/>
                    </a:p>
                  </a:txBody>
                  <a:tcPr marT="45711" marB="45711"/>
                </a:tc>
                <a:tc>
                  <a:txBody>
                    <a:bodyPr/>
                    <a:lstStyle/>
                    <a:p>
                      <a:r>
                        <a:rPr lang="en-US" sz="1800" dirty="0" smtClean="0"/>
                        <a:t>Must know</a:t>
                      </a:r>
                      <a:endParaRPr lang="en-US" sz="1800" dirty="0"/>
                    </a:p>
                  </a:txBody>
                  <a:tcPr marT="45711" marB="45711"/>
                </a:tc>
                <a:extLst>
                  <a:ext uri="{0D108BD9-81ED-4DB2-BD59-A6C34878D82A}">
                    <a16:rowId xmlns:a16="http://schemas.microsoft.com/office/drawing/2014/main" val="2955564582"/>
                  </a:ext>
                </a:extLst>
              </a:tr>
              <a:tr h="370840">
                <a:tc>
                  <a:txBody>
                    <a:bodyPr/>
                    <a:lstStyle/>
                    <a:p>
                      <a:pPr algn="just"/>
                      <a:r>
                        <a:rPr lang="en-IN" b="0" dirty="0" smtClean="0"/>
                        <a:t>Outpatient surgery </a:t>
                      </a:r>
                      <a:endParaRPr lang="en-IN" b="0" dirty="0" smtClean="0"/>
                    </a:p>
                  </a:txBody>
                  <a:tcPr/>
                </a:tc>
                <a:tc>
                  <a:txBody>
                    <a:bodyPr/>
                    <a:lstStyle/>
                    <a:p>
                      <a:r>
                        <a:rPr lang="en-US" sz="1800" dirty="0" smtClean="0"/>
                        <a:t>Cognitive </a:t>
                      </a:r>
                      <a:endParaRPr lang="en-US" sz="1800" dirty="0"/>
                    </a:p>
                  </a:txBody>
                  <a:tcPr marT="45711" marB="45711"/>
                </a:tc>
                <a:tc>
                  <a:txBody>
                    <a:bodyPr/>
                    <a:lstStyle/>
                    <a:p>
                      <a:r>
                        <a:rPr lang="en-US" sz="1800" dirty="0" smtClean="0"/>
                        <a:t>Must know</a:t>
                      </a:r>
                      <a:endParaRPr lang="en-US" sz="1800" dirty="0"/>
                    </a:p>
                  </a:txBody>
                  <a:tcPr marT="45711" marB="45711"/>
                </a:tc>
                <a:extLst>
                  <a:ext uri="{0D108BD9-81ED-4DB2-BD59-A6C34878D82A}">
                    <a16:rowId xmlns:a16="http://schemas.microsoft.com/office/drawing/2014/main" val="2919955730"/>
                  </a:ext>
                </a:extLst>
              </a:tr>
              <a:tr h="370840">
                <a:tc>
                  <a:txBody>
                    <a:bodyPr/>
                    <a:lstStyle/>
                    <a:p>
                      <a:r>
                        <a:rPr lang="en-IN" dirty="0" smtClean="0"/>
                        <a:t>Hospital periodontal surgery</a:t>
                      </a:r>
                      <a:endParaRPr lang="en-IN" dirty="0" smtClean="0"/>
                    </a:p>
                  </a:txBody>
                  <a:tcPr/>
                </a:tc>
                <a:tc>
                  <a:txBody>
                    <a:bodyPr/>
                    <a:lstStyle/>
                    <a:p>
                      <a:r>
                        <a:rPr lang="en-US" sz="1800" dirty="0" smtClean="0"/>
                        <a:t>Cognitive </a:t>
                      </a:r>
                      <a:endParaRPr lang="en-US" sz="1800" dirty="0"/>
                    </a:p>
                  </a:txBody>
                  <a:tcPr marT="45711" marB="45711"/>
                </a:tc>
                <a:tc>
                  <a:txBody>
                    <a:bodyPr/>
                    <a:lstStyle/>
                    <a:p>
                      <a:r>
                        <a:rPr lang="en-US" sz="1800" dirty="0" smtClean="0"/>
                        <a:t>Must know</a:t>
                      </a:r>
                      <a:endParaRPr lang="en-US" sz="1800" dirty="0"/>
                    </a:p>
                  </a:txBody>
                  <a:tcPr marT="45711" marB="45711"/>
                </a:tc>
                <a:extLst>
                  <a:ext uri="{0D108BD9-81ED-4DB2-BD59-A6C34878D82A}">
                    <a16:rowId xmlns:a16="http://schemas.microsoft.com/office/drawing/2014/main" val="3417861815"/>
                  </a:ext>
                </a:extLst>
              </a:tr>
              <a:tr h="370840">
                <a:tc>
                  <a:txBody>
                    <a:bodyPr/>
                    <a:lstStyle/>
                    <a:p>
                      <a:r>
                        <a:rPr lang="en-IN" dirty="0" smtClean="0"/>
                        <a:t>Surgical instruments</a:t>
                      </a:r>
                      <a:endParaRPr lang="en-IN" dirty="0"/>
                    </a:p>
                  </a:txBody>
                  <a:tcPr/>
                </a:tc>
                <a:tc>
                  <a:txBody>
                    <a:bodyPr/>
                    <a:lstStyle/>
                    <a:p>
                      <a:r>
                        <a:rPr lang="en-US" sz="1800" dirty="0" smtClean="0"/>
                        <a:t>Cognitive </a:t>
                      </a:r>
                      <a:endParaRPr lang="en-US" sz="1800" dirty="0"/>
                    </a:p>
                  </a:txBody>
                  <a:tcPr marT="45711" marB="45711"/>
                </a:tc>
                <a:tc>
                  <a:txBody>
                    <a:bodyPr/>
                    <a:lstStyle/>
                    <a:p>
                      <a:r>
                        <a:rPr lang="en-US" sz="1800" dirty="0" smtClean="0"/>
                        <a:t>Must know</a:t>
                      </a:r>
                      <a:endParaRPr lang="en-US" sz="1800" dirty="0"/>
                    </a:p>
                  </a:txBody>
                  <a:tcPr marT="45711" marB="45711"/>
                </a:tc>
                <a:extLst>
                  <a:ext uri="{0D108BD9-81ED-4DB2-BD59-A6C34878D82A}">
                    <a16:rowId xmlns:a16="http://schemas.microsoft.com/office/drawing/2014/main" val="1855554194"/>
                  </a:ext>
                </a:extLst>
              </a:tr>
            </a:tbl>
          </a:graphicData>
        </a:graphic>
      </p:graphicFrame>
    </p:spTree>
    <p:extLst>
      <p:ext uri="{BB962C8B-B14F-4D97-AF65-F5344CB8AC3E}">
        <p14:creationId xmlns:p14="http://schemas.microsoft.com/office/powerpoint/2010/main" val="3602566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b="1" dirty="0" smtClean="0"/>
              <a:t>Positioning and Periodontal Dressing </a:t>
            </a:r>
          </a:p>
          <a:p>
            <a:pPr algn="just">
              <a:lnSpc>
                <a:spcPct val="150000"/>
              </a:lnSpc>
            </a:pPr>
            <a:r>
              <a:rPr lang="en-IN" sz="2800" dirty="0" smtClean="0"/>
              <a:t>Surgery in the operating room is performed on the operating table with the patient lying down and the table either positioned flat or with the head inclined up to 30 degrees</a:t>
            </a:r>
          </a:p>
        </p:txBody>
      </p:sp>
      <p:sp>
        <p:nvSpPr>
          <p:cNvPr id="4" name="Slide Number Placeholder 3"/>
          <p:cNvSpPr>
            <a:spLocks noGrp="1"/>
          </p:cNvSpPr>
          <p:nvPr>
            <p:ph type="sldNum" sz="quarter" idx="12"/>
          </p:nvPr>
        </p:nvSpPr>
        <p:spPr/>
        <p:txBody>
          <a:bodyPr/>
          <a:lstStyle/>
          <a:p>
            <a:fld id="{00807749-240A-4487-8C45-EF2AB84BD752}" type="slidenum">
              <a:rPr lang="en-IN" smtClean="0"/>
              <a:pPr/>
              <a:t>40</a:t>
            </a:fld>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IN" sz="2800" dirty="0" smtClean="0"/>
              <a:t>Periodontal dressings placed before the end of general </a:t>
            </a:r>
            <a:r>
              <a:rPr lang="en-IN" sz="2800" dirty="0" err="1" smtClean="0"/>
              <a:t>anesthesia</a:t>
            </a:r>
            <a:r>
              <a:rPr lang="en-IN" sz="2800" dirty="0" smtClean="0"/>
              <a:t> can be displaced during the recovery period and pose serious risks of blocking the airway.</a:t>
            </a:r>
            <a:endParaRPr lang="en-IN" dirty="0" smtClean="0"/>
          </a:p>
        </p:txBody>
      </p:sp>
      <p:sp>
        <p:nvSpPr>
          <p:cNvPr id="4" name="Slide Number Placeholder 3"/>
          <p:cNvSpPr>
            <a:spLocks noGrp="1"/>
          </p:cNvSpPr>
          <p:nvPr>
            <p:ph type="sldNum" sz="quarter" idx="12"/>
          </p:nvPr>
        </p:nvSpPr>
        <p:spPr/>
        <p:txBody>
          <a:bodyPr/>
          <a:lstStyle/>
          <a:p>
            <a:fld id="{00807749-240A-4487-8C45-EF2AB84BD752}" type="slidenum">
              <a:rPr lang="en-IN" smtClean="0"/>
              <a:pPr/>
              <a:t>41</a:t>
            </a:fld>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SURGICAL INSTRUMENTS</a:t>
            </a:r>
            <a:endParaRPr lang="en-IN" sz="3600" dirty="0"/>
          </a:p>
        </p:txBody>
      </p:sp>
      <p:sp>
        <p:nvSpPr>
          <p:cNvPr id="3" name="Content Placeholder 2"/>
          <p:cNvSpPr>
            <a:spLocks noGrp="1"/>
          </p:cNvSpPr>
          <p:nvPr>
            <p:ph idx="1"/>
          </p:nvPr>
        </p:nvSpPr>
        <p:spPr/>
        <p:txBody>
          <a:bodyPr>
            <a:normAutofit fontScale="92500" lnSpcReduction="10000"/>
          </a:bodyPr>
          <a:lstStyle/>
          <a:p>
            <a:pPr marL="514350" indent="-514350" algn="just">
              <a:lnSpc>
                <a:spcPct val="150000"/>
              </a:lnSpc>
              <a:buFont typeface="+mj-lt"/>
              <a:buAutoNum type="arabicPeriod"/>
            </a:pPr>
            <a:r>
              <a:rPr lang="en-IN" sz="2800" dirty="0" err="1" smtClean="0"/>
              <a:t>Excisional</a:t>
            </a:r>
            <a:r>
              <a:rPr lang="en-IN" sz="2800" dirty="0" smtClean="0"/>
              <a:t> and </a:t>
            </a:r>
            <a:r>
              <a:rPr lang="en-IN" sz="2800" dirty="0" err="1" smtClean="0"/>
              <a:t>incisional</a:t>
            </a:r>
            <a:r>
              <a:rPr lang="en-IN" sz="2800" dirty="0" smtClean="0"/>
              <a:t> instruments </a:t>
            </a:r>
          </a:p>
          <a:p>
            <a:pPr marL="514350" indent="-514350" algn="just">
              <a:lnSpc>
                <a:spcPct val="150000"/>
              </a:lnSpc>
              <a:buFont typeface="+mj-lt"/>
              <a:buAutoNum type="arabicPeriod"/>
            </a:pPr>
            <a:r>
              <a:rPr lang="en-IN" sz="2800" dirty="0" smtClean="0"/>
              <a:t>Surgical curettes and sickles </a:t>
            </a:r>
          </a:p>
          <a:p>
            <a:pPr marL="514350" indent="-514350" algn="just">
              <a:lnSpc>
                <a:spcPct val="150000"/>
              </a:lnSpc>
              <a:buFont typeface="+mj-lt"/>
              <a:buAutoNum type="arabicPeriod"/>
            </a:pPr>
            <a:r>
              <a:rPr lang="en-IN" sz="2800" dirty="0" err="1" smtClean="0"/>
              <a:t>Periosteal</a:t>
            </a:r>
            <a:r>
              <a:rPr lang="en-IN" sz="2800" dirty="0" smtClean="0"/>
              <a:t> elevators </a:t>
            </a:r>
          </a:p>
          <a:p>
            <a:pPr marL="514350" indent="-514350" algn="just">
              <a:lnSpc>
                <a:spcPct val="150000"/>
              </a:lnSpc>
              <a:buFont typeface="+mj-lt"/>
              <a:buAutoNum type="arabicPeriod"/>
            </a:pPr>
            <a:r>
              <a:rPr lang="en-IN" sz="2800" dirty="0" smtClean="0"/>
              <a:t>Surgical chisels </a:t>
            </a:r>
          </a:p>
          <a:p>
            <a:pPr marL="514350" indent="-514350" algn="just">
              <a:lnSpc>
                <a:spcPct val="150000"/>
              </a:lnSpc>
              <a:buFont typeface="+mj-lt"/>
              <a:buAutoNum type="arabicPeriod"/>
            </a:pPr>
            <a:r>
              <a:rPr lang="en-IN" sz="2800" dirty="0" smtClean="0"/>
              <a:t>Surgical files </a:t>
            </a:r>
          </a:p>
          <a:p>
            <a:pPr marL="514350" indent="-514350" algn="just">
              <a:lnSpc>
                <a:spcPct val="150000"/>
              </a:lnSpc>
              <a:buFont typeface="+mj-lt"/>
              <a:buAutoNum type="arabicPeriod"/>
            </a:pPr>
            <a:r>
              <a:rPr lang="en-IN" sz="2800" dirty="0" smtClean="0"/>
              <a:t>Scissors </a:t>
            </a:r>
          </a:p>
          <a:p>
            <a:pPr marL="514350" indent="-514350" algn="just">
              <a:lnSpc>
                <a:spcPct val="150000"/>
              </a:lnSpc>
              <a:buFont typeface="+mj-lt"/>
              <a:buAutoNum type="arabicPeriod"/>
            </a:pPr>
            <a:r>
              <a:rPr lang="en-IN" sz="2800" dirty="0" err="1" smtClean="0"/>
              <a:t>Hemostats</a:t>
            </a:r>
            <a:r>
              <a:rPr lang="en-IN" sz="2800" dirty="0" smtClean="0"/>
              <a:t> and tissue forceps</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42</a:t>
            </a:fld>
            <a:endParaRPr lang="en-I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2132856"/>
            <a:ext cx="6959059" cy="316835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0807749-240A-4487-8C45-EF2AB84BD752}" type="slidenum">
              <a:rPr lang="en-IN" smtClean="0"/>
              <a:pPr/>
              <a:t>43</a:t>
            </a:fld>
            <a:endParaRPr lang="en-I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1043608" y="1844824"/>
            <a:ext cx="7455823" cy="339452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0807749-240A-4487-8C45-EF2AB84BD752}" type="slidenum">
              <a:rPr lang="en-IN" smtClean="0"/>
              <a:pPr/>
              <a:t>44</a:t>
            </a:fld>
            <a:endParaRPr lang="en-I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a:stretch>
            <a:fillRect/>
          </a:stretch>
        </p:blipFill>
        <p:spPr bwMode="auto">
          <a:xfrm>
            <a:off x="643489" y="2276872"/>
            <a:ext cx="6776482" cy="273630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0807749-240A-4487-8C45-EF2AB84BD752}" type="slidenum">
              <a:rPr lang="en-IN" smtClean="0"/>
              <a:pPr/>
              <a:t>45</a:t>
            </a:fld>
            <a:endParaRPr lang="en-I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a:stretch>
            <a:fillRect/>
          </a:stretch>
        </p:blipFill>
        <p:spPr bwMode="auto">
          <a:xfrm>
            <a:off x="613305" y="2060848"/>
            <a:ext cx="7433540" cy="338437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0807749-240A-4487-8C45-EF2AB84BD752}" type="slidenum">
              <a:rPr lang="en-IN" smtClean="0"/>
              <a:pPr/>
              <a:t>46</a:t>
            </a:fld>
            <a:endParaRPr lang="en-I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cstate="print"/>
          <a:srcRect/>
          <a:stretch>
            <a:fillRect/>
          </a:stretch>
        </p:blipFill>
        <p:spPr bwMode="auto">
          <a:xfrm>
            <a:off x="1507349" y="2276872"/>
            <a:ext cx="5703712" cy="295232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0807749-240A-4487-8C45-EF2AB84BD752}" type="slidenum">
              <a:rPr lang="en-IN" smtClean="0"/>
              <a:pPr/>
              <a:t>47</a:t>
            </a:fld>
            <a:endParaRPr lang="en-I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cstate="print"/>
          <a:srcRect/>
          <a:stretch>
            <a:fillRect/>
          </a:stretch>
        </p:blipFill>
        <p:spPr bwMode="auto">
          <a:xfrm>
            <a:off x="1691680" y="1935164"/>
            <a:ext cx="5544615" cy="371143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0807749-240A-4487-8C45-EF2AB84BD752}" type="slidenum">
              <a:rPr lang="en-IN" smtClean="0"/>
              <a:pPr/>
              <a:t>48</a:t>
            </a:fld>
            <a:endParaRPr lang="en-I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cstate="print"/>
          <a:srcRect/>
          <a:stretch>
            <a:fillRect/>
          </a:stretch>
        </p:blipFill>
        <p:spPr bwMode="auto">
          <a:xfrm>
            <a:off x="1763688" y="478805"/>
            <a:ext cx="4665687" cy="562275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0807749-240A-4487-8C45-EF2AB84BD752}" type="slidenum">
              <a:rPr lang="en-IN" smtClean="0"/>
              <a:pPr/>
              <a:t>49</a:t>
            </a:fld>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INTRODUCTION</a:t>
            </a:r>
            <a:endParaRPr lang="en-IN" sz="3600" b="1" dirty="0"/>
          </a:p>
        </p:txBody>
      </p:sp>
      <p:sp>
        <p:nvSpPr>
          <p:cNvPr id="3" name="Content Placeholder 2"/>
          <p:cNvSpPr>
            <a:spLocks noGrp="1"/>
          </p:cNvSpPr>
          <p:nvPr>
            <p:ph idx="1"/>
          </p:nvPr>
        </p:nvSpPr>
        <p:spPr/>
        <p:txBody>
          <a:bodyPr>
            <a:normAutofit/>
          </a:bodyPr>
          <a:lstStyle/>
          <a:p>
            <a:pPr algn="just">
              <a:lnSpc>
                <a:spcPct val="150000"/>
              </a:lnSpc>
            </a:pPr>
            <a:r>
              <a:rPr lang="en-IN" sz="2800" dirty="0" smtClean="0"/>
              <a:t>All surgical procedures should be carefully planned. </a:t>
            </a:r>
          </a:p>
          <a:p>
            <a:pPr algn="just">
              <a:lnSpc>
                <a:spcPct val="150000"/>
              </a:lnSpc>
            </a:pPr>
            <a:r>
              <a:rPr lang="en-IN" sz="2800" dirty="0" smtClean="0"/>
              <a:t>The patient should be adequately prepared medically, psychologically, and practically for all aspects of the intervention.</a:t>
            </a:r>
            <a:endParaRPr lang="en-IN" sz="2800"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5</a:t>
            </a:fld>
            <a:endParaRPr lang="en-I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lgn="just"/>
            <a:r>
              <a:rPr lang="en-US" dirty="0"/>
              <a:t>These procedures do the following: (1) eliminate some lesions entirely; (2) render the tissues more firm and consistent, thereby allowing for a more accurate and delicate surgery; and (3) acquaint the patient with the office, the operator, and his or her assistants, thereby reducing the patient's apprehension and fear.</a:t>
            </a:r>
            <a:endParaRPr lang="en-US"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50</a:t>
            </a:fld>
            <a:endParaRPr lang="en-IN"/>
          </a:p>
        </p:txBody>
      </p:sp>
    </p:spTree>
    <p:extLst>
      <p:ext uri="{BB962C8B-B14F-4D97-AF65-F5344CB8AC3E}">
        <p14:creationId xmlns:p14="http://schemas.microsoft.com/office/powerpoint/2010/main" val="3340600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lstStyle/>
          <a:p>
            <a:pPr algn="just"/>
            <a:r>
              <a:rPr lang="en-US" altLang="en-US" dirty="0"/>
              <a:t>Newman MG, Takei HH, </a:t>
            </a:r>
            <a:r>
              <a:rPr lang="en-US" altLang="en-US" dirty="0" err="1"/>
              <a:t>Klokkevold</a:t>
            </a:r>
            <a:r>
              <a:rPr lang="en-US" altLang="en-US" dirty="0"/>
              <a:t> PR, Carranza FA. Carranza’s clinical       periodontology, 10th ed. Saunders Elsevier; 2007.</a:t>
            </a:r>
          </a:p>
          <a:p>
            <a:r>
              <a:rPr lang="en-US" altLang="en-US" dirty="0" err="1"/>
              <a:t>Lindhe</a:t>
            </a:r>
            <a:r>
              <a:rPr lang="en-US" altLang="en-US" dirty="0"/>
              <a:t> J, Lang NP and </a:t>
            </a:r>
            <a:r>
              <a:rPr lang="en-US" altLang="en-US" dirty="0" err="1"/>
              <a:t>Karring</a:t>
            </a:r>
            <a:r>
              <a:rPr lang="en-US" altLang="en-US" dirty="0"/>
              <a:t> T. Clinical Periodontology and Implant Dentistry. 6th ed. Oxford (UK): Blackwell Publishing Ltd.; 2015.</a:t>
            </a:r>
            <a:endParaRPr lang="en-US" altLang="en-US"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51</a:t>
            </a:fld>
            <a:endParaRPr lang="en-IN"/>
          </a:p>
        </p:txBody>
      </p:sp>
    </p:spTree>
    <p:extLst>
      <p:ext uri="{BB962C8B-B14F-4D97-AF65-F5344CB8AC3E}">
        <p14:creationId xmlns:p14="http://schemas.microsoft.com/office/powerpoint/2010/main" val="68124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0807749-240A-4487-8C45-EF2AB84BD752}" type="slidenum">
              <a:rPr lang="en-IN" smtClean="0"/>
              <a:pPr/>
              <a:t>6</a:t>
            </a:fld>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sp>
        <p:nvSpPr>
          <p:cNvPr id="3" name="Content Placeholder 2"/>
          <p:cNvSpPr>
            <a:spLocks noGrp="1"/>
          </p:cNvSpPr>
          <p:nvPr>
            <p:ph idx="1"/>
          </p:nvPr>
        </p:nvSpPr>
        <p:spPr/>
        <p:txBody>
          <a:bodyPr/>
          <a:lstStyle/>
          <a:p>
            <a:pPr>
              <a:buNone/>
            </a:pPr>
            <a:r>
              <a:rPr lang="en-IN" b="1" dirty="0" smtClean="0"/>
              <a:t>B. Emergency Equipment</a:t>
            </a:r>
          </a:p>
          <a:p>
            <a:pPr>
              <a:buNone/>
            </a:pPr>
            <a:r>
              <a:rPr lang="en-IN" dirty="0" smtClean="0"/>
              <a:t>	</a:t>
            </a:r>
            <a:r>
              <a:rPr lang="en-IN" sz="2800" dirty="0" smtClean="0"/>
              <a:t>The most common emergency is </a:t>
            </a:r>
            <a:r>
              <a:rPr lang="en-IN" sz="2800" i="1" dirty="0" smtClean="0">
                <a:solidFill>
                  <a:srgbClr val="FF0000"/>
                </a:solidFill>
              </a:rPr>
              <a:t>syncope</a:t>
            </a:r>
            <a:endParaRPr lang="en-IN" b="1" dirty="0" smtClean="0">
              <a:solidFill>
                <a:srgbClr val="FF0000"/>
              </a:solidFill>
            </a:endParaRPr>
          </a:p>
          <a:p>
            <a:pPr>
              <a:buNone/>
            </a:pPr>
            <a:r>
              <a:rPr lang="en-IN" b="1" dirty="0" smtClean="0"/>
              <a:t>C. Measures to Prevent Transmission of Infection </a:t>
            </a:r>
          </a:p>
          <a:p>
            <a:pPr>
              <a:buNone/>
            </a:pPr>
            <a:r>
              <a:rPr lang="en-IN" dirty="0" smtClean="0"/>
              <a:t>	AIDS and hepatitis B virus (HBV) infection. </a:t>
            </a:r>
          </a:p>
          <a:p>
            <a:pPr>
              <a:buNone/>
            </a:pPr>
            <a:r>
              <a:rPr lang="en-IN" dirty="0" smtClean="0"/>
              <a:t>	The use of disposable sterile gloves, surgical masks, and protective eyewear.</a:t>
            </a:r>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7</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sp>
        <p:nvSpPr>
          <p:cNvPr id="3" name="Content Placeholder 2"/>
          <p:cNvSpPr>
            <a:spLocks noGrp="1"/>
          </p:cNvSpPr>
          <p:nvPr>
            <p:ph idx="1"/>
          </p:nvPr>
        </p:nvSpPr>
        <p:spPr/>
        <p:txBody>
          <a:bodyPr/>
          <a:lstStyle/>
          <a:p>
            <a:pPr>
              <a:buNone/>
            </a:pPr>
            <a:r>
              <a:rPr lang="en-IN" b="1" dirty="0" smtClean="0"/>
              <a:t>D. Sedation and </a:t>
            </a:r>
            <a:r>
              <a:rPr lang="en-IN" b="1" dirty="0" err="1" smtClean="0"/>
              <a:t>Anesthesia</a:t>
            </a:r>
            <a:r>
              <a:rPr lang="en-IN" b="1" dirty="0" smtClean="0"/>
              <a:t> </a:t>
            </a:r>
          </a:p>
          <a:p>
            <a:pPr>
              <a:buFont typeface="Wingdings" pitchFamily="2" charset="2"/>
              <a:buChar char="ü"/>
            </a:pPr>
            <a:r>
              <a:rPr lang="en-IN" dirty="0" smtClean="0"/>
              <a:t>painless surgery </a:t>
            </a:r>
          </a:p>
          <a:p>
            <a:pPr>
              <a:buFont typeface="Wingdings" pitchFamily="2" charset="2"/>
              <a:buChar char="ü"/>
            </a:pPr>
            <a:r>
              <a:rPr lang="en-IN" dirty="0" smtClean="0"/>
              <a:t>effective administration of local </a:t>
            </a:r>
            <a:r>
              <a:rPr lang="en-IN" dirty="0" err="1" smtClean="0"/>
              <a:t>anesthesia</a:t>
            </a:r>
            <a:r>
              <a:rPr lang="en-IN" dirty="0" smtClean="0"/>
              <a:t>. </a:t>
            </a:r>
          </a:p>
          <a:p>
            <a:pPr>
              <a:buFont typeface="Wingdings" pitchFamily="2" charset="2"/>
              <a:buChar char="ü"/>
            </a:pPr>
            <a:r>
              <a:rPr lang="en-IN" dirty="0" smtClean="0"/>
              <a:t>nitrous oxide and oxygen inhalation sedation</a:t>
            </a:r>
          </a:p>
          <a:p>
            <a:pPr>
              <a:buFont typeface="Wingdings" pitchFamily="2" charset="2"/>
              <a:buChar char="ü"/>
            </a:pPr>
            <a:r>
              <a:rPr lang="en-IN" dirty="0" smtClean="0"/>
              <a:t>oral OR Intravenous administration of a benzodiazepine  </a:t>
            </a:r>
            <a:endParaRPr lang="en-IN" dirty="0"/>
          </a:p>
        </p:txBody>
      </p:sp>
      <p:sp>
        <p:nvSpPr>
          <p:cNvPr id="4" name="Slide Number Placeholder 3"/>
          <p:cNvSpPr>
            <a:spLocks noGrp="1"/>
          </p:cNvSpPr>
          <p:nvPr>
            <p:ph type="sldNum" sz="quarter" idx="12"/>
          </p:nvPr>
        </p:nvSpPr>
        <p:spPr/>
        <p:txBody>
          <a:bodyPr/>
          <a:lstStyle/>
          <a:p>
            <a:fld id="{00807749-240A-4487-8C45-EF2AB84BD752}" type="slidenum">
              <a:rPr lang="en-IN" smtClean="0"/>
              <a:pPr/>
              <a:t>8</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OUTPATIENT SURGERY</a:t>
            </a:r>
            <a:endParaRPr lang="en-IN"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0807749-240A-4487-8C45-EF2AB84BD752}" type="slidenum">
              <a:rPr lang="en-IN" smtClean="0"/>
              <a:pPr/>
              <a:t>9</a:t>
            </a:fld>
            <a:endParaRPr lang="en-I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1549</Words>
  <Application>Microsoft Office PowerPoint</Application>
  <PresentationFormat>On-screen Show (4:3)</PresentationFormat>
  <Paragraphs>235</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Aharoni</vt:lpstr>
      <vt:lpstr>Arial</vt:lpstr>
      <vt:lpstr>Calibri</vt:lpstr>
      <vt:lpstr>Wingdings</vt:lpstr>
      <vt:lpstr>Office Theme</vt:lpstr>
      <vt:lpstr>GENERAL PRINCIPLES OF PERIODONTAL SURGERY</vt:lpstr>
      <vt:lpstr>CONTENT</vt:lpstr>
      <vt:lpstr>PowerPoint Presentation</vt:lpstr>
      <vt:lpstr>Specific Learning Objectives</vt:lpstr>
      <vt:lpstr>INTRODUCTION</vt:lpstr>
      <vt:lpstr>OUTPATIENT SURGERY</vt:lpstr>
      <vt:lpstr>OUTPATIENT SURGERY</vt:lpstr>
      <vt:lpstr>OUTPATIENT SURGERY</vt:lpstr>
      <vt:lpstr>OUTPATIENT SURGERY</vt:lpstr>
      <vt:lpstr>OUTPATIENT SURGERY</vt:lpstr>
      <vt:lpstr>OUTPATIENT SURGERY</vt:lpstr>
      <vt:lpstr>OUTPATIENT SURGERY</vt:lpstr>
      <vt:lpstr>OUTPATIENT SURGERY</vt:lpstr>
      <vt:lpstr>OUTPATIENT SURGERY</vt:lpstr>
      <vt:lpstr>OUTPATIENT SURGERY</vt:lpstr>
      <vt:lpstr>OUTPATIENT SURGERY</vt:lpstr>
      <vt:lpstr>Noneugenol Packs ....Coe-Pak </vt:lpstr>
      <vt:lpstr>PowerPoint Presentation</vt:lpstr>
      <vt:lpstr>PowerPoint Presentation</vt:lpstr>
      <vt:lpstr>PowerPoint Presentation</vt:lpstr>
      <vt:lpstr>PowerPoint Presentation</vt:lpstr>
      <vt:lpstr>PowerPoint Presentation</vt:lpstr>
      <vt:lpstr>OUTPATIENT SURGERY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HOSPITAL PERIODONTAL SURGERY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SURGICAL INSTRUMENTS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References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Principles Of Periodontal Surgery</dc:title>
  <dc:creator>DELL</dc:creator>
  <cp:lastModifiedBy>DELL</cp:lastModifiedBy>
  <cp:revision>35</cp:revision>
  <dcterms:created xsi:type="dcterms:W3CDTF">2019-02-28T13:57:36Z</dcterms:created>
  <dcterms:modified xsi:type="dcterms:W3CDTF">2023-02-13T10:14:05Z</dcterms:modified>
</cp:coreProperties>
</file>